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8" r:id="rId3"/>
    <p:sldId id="260" r:id="rId4"/>
    <p:sldId id="259" r:id="rId5"/>
    <p:sldId id="305" r:id="rId6"/>
    <p:sldId id="306" r:id="rId7"/>
    <p:sldId id="307" r:id="rId8"/>
    <p:sldId id="309" r:id="rId9"/>
    <p:sldId id="308" r:id="rId10"/>
    <p:sldId id="262" r:id="rId11"/>
    <p:sldId id="310" r:id="rId12"/>
    <p:sldId id="261" r:id="rId13"/>
    <p:sldId id="278"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9" r:id="rId30"/>
    <p:sldId id="280" r:id="rId31"/>
    <p:sldId id="281"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11" r:id="rId51"/>
    <p:sldId id="312" r:id="rId52"/>
    <p:sldId id="313" r:id="rId53"/>
    <p:sldId id="314" r:id="rId54"/>
    <p:sldId id="315" r:id="rId55"/>
    <p:sldId id="316" r:id="rId56"/>
    <p:sldId id="317" r:id="rId57"/>
    <p:sldId id="325" r:id="rId58"/>
    <p:sldId id="318" r:id="rId59"/>
    <p:sldId id="319" r:id="rId60"/>
    <p:sldId id="320" r:id="rId61"/>
    <p:sldId id="321" r:id="rId62"/>
    <p:sldId id="322" r:id="rId63"/>
    <p:sldId id="323" r:id="rId64"/>
    <p:sldId id="324" r:id="rId6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55" d="100"/>
          <a:sy n="55" d="100"/>
        </p:scale>
        <p:origin x="1600" y="3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02D2CD1C-6C65-4E94-8279-9E05D4DD47F4}" type="datetimeFigureOut">
              <a:rPr lang="en-US" smtClean="0"/>
              <a:pPr/>
              <a:t>12/30/2023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9E56386-D7AE-4200-87E2-3347F7A8B713}"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2D2CD1C-6C65-4E94-8279-9E05D4DD47F4}" type="datetimeFigureOut">
              <a:rPr lang="en-US" smtClean="0"/>
              <a:pPr/>
              <a:t>12/30/2023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9E56386-D7AE-4200-87E2-3347F7A8B713}"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2D2CD1C-6C65-4E94-8279-9E05D4DD47F4}" type="datetimeFigureOut">
              <a:rPr lang="en-US" smtClean="0"/>
              <a:pPr/>
              <a:t>12/30/2023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9E56386-D7AE-4200-87E2-3347F7A8B713}"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2D2CD1C-6C65-4E94-8279-9E05D4DD47F4}" type="datetimeFigureOut">
              <a:rPr lang="en-US" smtClean="0"/>
              <a:pPr/>
              <a:t>12/30/2023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9E56386-D7AE-4200-87E2-3347F7A8B713}"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2D2CD1C-6C65-4E94-8279-9E05D4DD47F4}" type="datetimeFigureOut">
              <a:rPr lang="en-US" smtClean="0"/>
              <a:pPr/>
              <a:t>12/30/2023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9E56386-D7AE-4200-87E2-3347F7A8B713}"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2D2CD1C-6C65-4E94-8279-9E05D4DD47F4}" type="datetimeFigureOut">
              <a:rPr lang="en-US" smtClean="0"/>
              <a:pPr/>
              <a:t>12/30/2023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9E56386-D7AE-4200-87E2-3347F7A8B713}"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2D2CD1C-6C65-4E94-8279-9E05D4DD47F4}" type="datetimeFigureOut">
              <a:rPr lang="en-US" smtClean="0"/>
              <a:pPr/>
              <a:t>12/30/2023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9E56386-D7AE-4200-87E2-3347F7A8B713}"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2D2CD1C-6C65-4E94-8279-9E05D4DD47F4}" type="datetimeFigureOut">
              <a:rPr lang="en-US" smtClean="0"/>
              <a:pPr/>
              <a:t>12/30/2023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9E56386-D7AE-4200-87E2-3347F7A8B713}"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2D2CD1C-6C65-4E94-8279-9E05D4DD47F4}" type="datetimeFigureOut">
              <a:rPr lang="en-US" smtClean="0"/>
              <a:pPr/>
              <a:t>12/30/2023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9E56386-D7AE-4200-87E2-3347F7A8B713}"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2D2CD1C-6C65-4E94-8279-9E05D4DD47F4}" type="datetimeFigureOut">
              <a:rPr lang="en-US" smtClean="0"/>
              <a:pPr/>
              <a:t>12/30/2023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9E56386-D7AE-4200-87E2-3347F7A8B713}"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2D2CD1C-6C65-4E94-8279-9E05D4DD47F4}" type="datetimeFigureOut">
              <a:rPr lang="en-US" smtClean="0"/>
              <a:pPr/>
              <a:t>12/30/2023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9E56386-D7AE-4200-87E2-3347F7A8B713}"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D2CD1C-6C65-4E94-8279-9E05D4DD47F4}" type="datetimeFigureOut">
              <a:rPr lang="en-US" smtClean="0"/>
              <a:pPr/>
              <a:t>12/30/2023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9E56386-D7AE-4200-87E2-3347F7A8B713}"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95400" y="1066800"/>
            <a:ext cx="6858000" cy="1295400"/>
          </a:xfrm>
        </p:spPr>
        <p:txBody>
          <a:bodyPr>
            <a:normAutofit fontScale="90000"/>
          </a:bodyPr>
          <a:lstStyle/>
          <a:p>
            <a:r>
              <a:rPr lang="en-US" b="1" dirty="0">
                <a:latin typeface="Times New Roman" pitchFamily="18" charset="0"/>
                <a:cs typeface="Times New Roman" pitchFamily="18" charset="0"/>
              </a:rPr>
              <a:t>ONLINE MOVIE TICKET BOOKING SYSTEM</a:t>
            </a:r>
          </a:p>
        </p:txBody>
      </p:sp>
      <p:sp>
        <p:nvSpPr>
          <p:cNvPr id="3" name="Subtitle 2"/>
          <p:cNvSpPr>
            <a:spLocks noGrp="1"/>
          </p:cNvSpPr>
          <p:nvPr>
            <p:ph type="subTitle" idx="1"/>
          </p:nvPr>
        </p:nvSpPr>
        <p:spPr>
          <a:xfrm>
            <a:off x="1447800" y="2819400"/>
            <a:ext cx="6400800" cy="609600"/>
          </a:xfrm>
        </p:spPr>
        <p:txBody>
          <a:bodyPr/>
          <a:lstStyle/>
          <a:p>
            <a:r>
              <a:rPr lang="en-US" b="1" u="sng" dirty="0">
                <a:solidFill>
                  <a:schemeClr val="tx1"/>
                </a:solidFill>
                <a:latin typeface="Times New Roman" pitchFamily="18" charset="0"/>
                <a:cs typeface="Times New Roman" pitchFamily="18" charset="0"/>
              </a:rPr>
              <a:t>Group-6</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u="sng" dirty="0">
                <a:latin typeface="Times New Roman" pitchFamily="18" charset="0"/>
                <a:cs typeface="Times New Roman" pitchFamily="18" charset="0"/>
              </a:rPr>
              <a:t>DB SCHEMA</a:t>
            </a:r>
          </a:p>
        </p:txBody>
      </p:sp>
      <p:pic>
        <p:nvPicPr>
          <p:cNvPr id="4" name="Picture 2"/>
          <p:cNvPicPr>
            <a:picLocks noGrp="1" noChangeAspect="1" noChangeArrowheads="1"/>
          </p:cNvPicPr>
          <p:nvPr>
            <p:ph idx="1"/>
          </p:nvPr>
        </p:nvPicPr>
        <p:blipFill>
          <a:blip r:embed="rId2" cstate="print"/>
          <a:srcRect l="18478" t="17362" r="15197" b="4088"/>
          <a:stretch>
            <a:fillRect/>
          </a:stretch>
        </p:blipFill>
        <p:spPr bwMode="auto">
          <a:xfrm>
            <a:off x="762000" y="1600200"/>
            <a:ext cx="7620000" cy="4572000"/>
          </a:xfrm>
          <a:prstGeom prst="rect">
            <a:avLst/>
          </a:prstGeom>
          <a:noFill/>
          <a:ln w="9525">
            <a:noFill/>
            <a:miter lim="800000"/>
            <a:headEnd/>
            <a:tailEnd/>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p:cNvPicPr>
          <p:nvPr>
            <p:ph idx="1"/>
          </p:nvPr>
        </p:nvPicPr>
        <p:blipFill>
          <a:blip r:embed="rId2" cstate="print"/>
          <a:stretch>
            <a:fillRect/>
          </a:stretch>
        </p:blipFill>
        <p:spPr>
          <a:xfrm>
            <a:off x="533400" y="762000"/>
            <a:ext cx="8014726" cy="4525963"/>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228600"/>
            <a:ext cx="7467600" cy="914400"/>
          </a:xfrm>
        </p:spPr>
        <p:txBody>
          <a:bodyPr>
            <a:normAutofit/>
          </a:bodyPr>
          <a:lstStyle/>
          <a:p>
            <a:r>
              <a:rPr lang="en-US" sz="3600" b="1" u="sng" dirty="0">
                <a:latin typeface="Times New Roman" pitchFamily="18" charset="0"/>
                <a:cs typeface="Times New Roman" pitchFamily="18" charset="0"/>
              </a:rPr>
              <a:t>OUTPUT SCREENSHOTS</a:t>
            </a:r>
          </a:p>
        </p:txBody>
      </p:sp>
      <p:sp>
        <p:nvSpPr>
          <p:cNvPr id="6" name="TextBox 5"/>
          <p:cNvSpPr txBox="1"/>
          <p:nvPr/>
        </p:nvSpPr>
        <p:spPr>
          <a:xfrm>
            <a:off x="609600" y="1219200"/>
            <a:ext cx="5105400" cy="369332"/>
          </a:xfrm>
          <a:prstGeom prst="rect">
            <a:avLst/>
          </a:prstGeom>
          <a:noFill/>
        </p:spPr>
        <p:txBody>
          <a:bodyPr wrap="square" rtlCol="0">
            <a:spAutoFit/>
          </a:bodyPr>
          <a:lstStyle/>
          <a:p>
            <a:r>
              <a:rPr lang="en-US" b="1" dirty="0">
                <a:latin typeface="Times New Roman" pitchFamily="18" charset="0"/>
                <a:cs typeface="Times New Roman" pitchFamily="18" charset="0"/>
              </a:rPr>
              <a:t>LOGIN SERVICE – MAIN APPLICATION:</a:t>
            </a:r>
          </a:p>
        </p:txBody>
      </p:sp>
      <p:pic>
        <p:nvPicPr>
          <p:cNvPr id="7" name="Content Placeholder 6"/>
          <p:cNvPicPr>
            <a:picLocks noGrp="1"/>
          </p:cNvPicPr>
          <p:nvPr>
            <p:ph idx="1"/>
          </p:nvPr>
        </p:nvPicPr>
        <p:blipFill>
          <a:blip r:embed="rId2" cstate="print"/>
          <a:stretch>
            <a:fillRect/>
          </a:stretch>
        </p:blipFill>
        <p:spPr>
          <a:xfrm>
            <a:off x="696912" y="1828800"/>
            <a:ext cx="7826375" cy="441960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47800" y="304800"/>
            <a:ext cx="6629400" cy="1143000"/>
          </a:xfrm>
        </p:spPr>
        <p:txBody>
          <a:bodyPr>
            <a:normAutofit/>
          </a:bodyPr>
          <a:lstStyle/>
          <a:p>
            <a:r>
              <a:rPr lang="en-US" sz="2400" b="1" dirty="0">
                <a:latin typeface="Times New Roman" pitchFamily="18" charset="0"/>
                <a:cs typeface="Times New Roman" pitchFamily="18" charset="0"/>
              </a:rPr>
              <a:t>CONFIG SERVER FOR LOGIN SERVICE:</a:t>
            </a:r>
          </a:p>
        </p:txBody>
      </p:sp>
      <p:pic>
        <p:nvPicPr>
          <p:cNvPr id="6" name="Content Placeholder 5"/>
          <p:cNvPicPr>
            <a:picLocks noGrp="1"/>
          </p:cNvPicPr>
          <p:nvPr>
            <p:ph idx="1"/>
          </p:nvPr>
        </p:nvPicPr>
        <p:blipFill>
          <a:blip r:embed="rId2" cstate="print"/>
          <a:stretch>
            <a:fillRect/>
          </a:stretch>
        </p:blipFill>
        <p:spPr>
          <a:xfrm>
            <a:off x="564637" y="1600200"/>
            <a:ext cx="8014726" cy="4525963"/>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b="1" dirty="0">
                <a:latin typeface="Times New Roman" pitchFamily="18" charset="0"/>
                <a:cs typeface="Times New Roman" pitchFamily="18" charset="0"/>
              </a:rPr>
              <a:t>DEV PROFILE FOR LOGIN SERVICE:</a:t>
            </a:r>
          </a:p>
        </p:txBody>
      </p:sp>
      <p:sp>
        <p:nvSpPr>
          <p:cNvPr id="5" name="Content Placeholder 4"/>
          <p:cNvSpPr>
            <a:spLocks noGrp="1"/>
          </p:cNvSpPr>
          <p:nvPr>
            <p:ph idx="1"/>
          </p:nvPr>
        </p:nvSpPr>
        <p:spPr/>
        <p:txBody>
          <a:bodyPr/>
          <a:lstStyle/>
          <a:p>
            <a:endParaRPr lang="en-US"/>
          </a:p>
        </p:txBody>
      </p:sp>
      <p:pic>
        <p:nvPicPr>
          <p:cNvPr id="6" name="Picture 5"/>
          <p:cNvPicPr/>
          <p:nvPr/>
        </p:nvPicPr>
        <p:blipFill>
          <a:blip r:embed="rId2" cstate="print"/>
          <a:stretch>
            <a:fillRect/>
          </a:stretch>
        </p:blipFill>
        <p:spPr>
          <a:xfrm>
            <a:off x="457200" y="1600200"/>
            <a:ext cx="8229600" cy="457200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b="1" dirty="0">
                <a:latin typeface="Times New Roman" pitchFamily="18" charset="0"/>
                <a:cs typeface="Times New Roman" pitchFamily="18" charset="0"/>
              </a:rPr>
              <a:t>PROD PROFILE FOR LOGIN SERVICE:</a:t>
            </a:r>
          </a:p>
        </p:txBody>
      </p:sp>
      <p:pic>
        <p:nvPicPr>
          <p:cNvPr id="6" name="Content Placeholder 5"/>
          <p:cNvPicPr>
            <a:picLocks noGrp="1"/>
          </p:cNvPicPr>
          <p:nvPr>
            <p:ph idx="1"/>
          </p:nvPr>
        </p:nvPicPr>
        <p:blipFill>
          <a:blip r:embed="rId2" cstate="print"/>
          <a:stretch>
            <a:fillRect/>
          </a:stretch>
        </p:blipFill>
        <p:spPr>
          <a:xfrm>
            <a:off x="564637" y="1600200"/>
            <a:ext cx="8014726" cy="4525963"/>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b="1" dirty="0">
                <a:latin typeface="Times New Roman" pitchFamily="18" charset="0"/>
                <a:cs typeface="Times New Roman" pitchFamily="18" charset="0"/>
              </a:rPr>
              <a:t>ACTUATOR   ENV:</a:t>
            </a:r>
          </a:p>
        </p:txBody>
      </p:sp>
      <p:pic>
        <p:nvPicPr>
          <p:cNvPr id="6" name="Content Placeholder 5"/>
          <p:cNvPicPr>
            <a:picLocks noGrp="1"/>
          </p:cNvPicPr>
          <p:nvPr>
            <p:ph idx="1"/>
          </p:nvPr>
        </p:nvPicPr>
        <p:blipFill>
          <a:blip r:embed="rId2" cstate="print"/>
          <a:stretch>
            <a:fillRect/>
          </a:stretch>
        </p:blipFill>
        <p:spPr>
          <a:xfrm>
            <a:off x="564637" y="1600200"/>
            <a:ext cx="8014726" cy="4525963"/>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b="1" dirty="0">
                <a:latin typeface="Times New Roman" pitchFamily="18" charset="0"/>
                <a:cs typeface="Times New Roman" pitchFamily="18" charset="0"/>
              </a:rPr>
              <a:t>EUREKA FOR ALL SERVICES:</a:t>
            </a:r>
          </a:p>
        </p:txBody>
      </p:sp>
      <p:pic>
        <p:nvPicPr>
          <p:cNvPr id="6" name="Content Placeholder 5"/>
          <p:cNvPicPr>
            <a:picLocks noGrp="1"/>
          </p:cNvPicPr>
          <p:nvPr>
            <p:ph idx="1"/>
          </p:nvPr>
        </p:nvPicPr>
        <p:blipFill>
          <a:blip r:embed="rId2" cstate="print"/>
          <a:stretch>
            <a:fillRect/>
          </a:stretch>
        </p:blipFill>
        <p:spPr>
          <a:xfrm>
            <a:off x="564637" y="1600200"/>
            <a:ext cx="8014726" cy="4525963"/>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b="1" dirty="0">
                <a:latin typeface="Times New Roman" pitchFamily="18" charset="0"/>
                <a:cs typeface="Times New Roman" pitchFamily="18" charset="0"/>
              </a:rPr>
              <a:t>FEIGN FOR LOGIN SERVICE:</a:t>
            </a:r>
          </a:p>
        </p:txBody>
      </p:sp>
      <p:pic>
        <p:nvPicPr>
          <p:cNvPr id="7" name="Content Placeholder 6"/>
          <p:cNvPicPr>
            <a:picLocks noGrp="1"/>
          </p:cNvPicPr>
          <p:nvPr>
            <p:ph idx="1"/>
          </p:nvPr>
        </p:nvPicPr>
        <p:blipFill>
          <a:blip r:embed="rId2" cstate="print"/>
          <a:stretch>
            <a:fillRect/>
          </a:stretch>
        </p:blipFill>
        <p:spPr>
          <a:xfrm>
            <a:off x="564637" y="1600200"/>
            <a:ext cx="8014726" cy="4525963"/>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b="1" dirty="0">
                <a:latin typeface="Times New Roman" pitchFamily="18" charset="0"/>
                <a:cs typeface="Times New Roman" pitchFamily="18" charset="0"/>
              </a:rPr>
              <a:t>RESILIENCE FOR LOGIN SERVICE:</a:t>
            </a:r>
          </a:p>
        </p:txBody>
      </p:sp>
      <p:pic>
        <p:nvPicPr>
          <p:cNvPr id="6" name="Content Placeholder 5"/>
          <p:cNvPicPr>
            <a:picLocks noGrp="1"/>
          </p:cNvPicPr>
          <p:nvPr>
            <p:ph idx="1"/>
          </p:nvPr>
        </p:nvPicPr>
        <p:blipFill>
          <a:blip r:embed="rId2" cstate="print"/>
          <a:stretch>
            <a:fillRect/>
          </a:stretch>
        </p:blipFill>
        <p:spPr>
          <a:xfrm>
            <a:off x="564637" y="1600200"/>
            <a:ext cx="8014726" cy="4525963"/>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u="sng" dirty="0">
                <a:latin typeface="Times New Roman" pitchFamily="18" charset="0"/>
                <a:cs typeface="Times New Roman" pitchFamily="18" charset="0"/>
              </a:rPr>
              <a:t>TABLE OF CONTENTS</a:t>
            </a:r>
          </a:p>
        </p:txBody>
      </p:sp>
      <p:sp>
        <p:nvSpPr>
          <p:cNvPr id="5" name="Content Placeholder 4"/>
          <p:cNvSpPr>
            <a:spLocks noGrp="1"/>
          </p:cNvSpPr>
          <p:nvPr>
            <p:ph idx="1"/>
          </p:nvPr>
        </p:nvSpPr>
        <p:spPr/>
        <p:txBody>
          <a:bodyPr>
            <a:normAutofit fontScale="92500" lnSpcReduction="20000"/>
          </a:bodyPr>
          <a:lstStyle/>
          <a:p>
            <a:r>
              <a:rPr lang="en-US" dirty="0">
                <a:latin typeface="Times New Roman" pitchFamily="18" charset="0"/>
                <a:cs typeface="Times New Roman" pitchFamily="18" charset="0"/>
              </a:rPr>
              <a:t>Introduction</a:t>
            </a:r>
          </a:p>
          <a:p>
            <a:r>
              <a:rPr lang="en-US" dirty="0">
                <a:latin typeface="Times New Roman" pitchFamily="18" charset="0"/>
                <a:cs typeface="Times New Roman" pitchFamily="18" charset="0"/>
              </a:rPr>
              <a:t>Tools Required</a:t>
            </a:r>
          </a:p>
          <a:p>
            <a:r>
              <a:rPr lang="en-US" dirty="0">
                <a:latin typeface="Times New Roman" pitchFamily="18" charset="0"/>
                <a:cs typeface="Times New Roman" pitchFamily="18" charset="0"/>
              </a:rPr>
              <a:t>Spring Cloud </a:t>
            </a:r>
            <a:r>
              <a:rPr lang="en-US" dirty="0" err="1">
                <a:latin typeface="Times New Roman" pitchFamily="18" charset="0"/>
                <a:cs typeface="Times New Roman" pitchFamily="18" charset="0"/>
              </a:rPr>
              <a:t>Config</a:t>
            </a:r>
            <a:r>
              <a:rPr lang="en-US" dirty="0">
                <a:latin typeface="Times New Roman" pitchFamily="18" charset="0"/>
                <a:cs typeface="Times New Roman" pitchFamily="18" charset="0"/>
              </a:rPr>
              <a:t> Server</a:t>
            </a:r>
          </a:p>
          <a:p>
            <a:r>
              <a:rPr lang="en-US" dirty="0">
                <a:latin typeface="Times New Roman" pitchFamily="18" charset="0"/>
                <a:cs typeface="Times New Roman" pitchFamily="18" charset="0"/>
              </a:rPr>
              <a:t>Eureka Server</a:t>
            </a:r>
          </a:p>
          <a:p>
            <a:r>
              <a:rPr lang="en-US" dirty="0">
                <a:latin typeface="Times New Roman" pitchFamily="18" charset="0"/>
                <a:cs typeface="Times New Roman" pitchFamily="18" charset="0"/>
              </a:rPr>
              <a:t>Feign Client</a:t>
            </a:r>
          </a:p>
          <a:p>
            <a:r>
              <a:rPr lang="en-US" dirty="0">
                <a:latin typeface="Times New Roman" pitchFamily="18" charset="0"/>
                <a:cs typeface="Times New Roman" pitchFamily="18" charset="0"/>
              </a:rPr>
              <a:t>Resilience4J</a:t>
            </a:r>
          </a:p>
          <a:p>
            <a:r>
              <a:rPr lang="en-US" dirty="0">
                <a:latin typeface="Times New Roman" pitchFamily="18" charset="0"/>
                <a:cs typeface="Times New Roman" pitchFamily="18" charset="0"/>
              </a:rPr>
              <a:t>Sleuth &amp; </a:t>
            </a:r>
            <a:r>
              <a:rPr lang="en-US" dirty="0" err="1">
                <a:latin typeface="Times New Roman" pitchFamily="18" charset="0"/>
                <a:cs typeface="Times New Roman" pitchFamily="18" charset="0"/>
              </a:rPr>
              <a:t>Zipkin</a:t>
            </a:r>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DB Schema</a:t>
            </a:r>
          </a:p>
          <a:p>
            <a:r>
              <a:rPr lang="en-US" dirty="0">
                <a:latin typeface="Times New Roman" pitchFamily="18" charset="0"/>
                <a:cs typeface="Times New Roman" pitchFamily="18" charset="0"/>
              </a:rPr>
              <a:t>Output Screenshots</a:t>
            </a:r>
          </a:p>
          <a:p>
            <a:endParaRPr lang="en-US" dirty="0">
              <a:latin typeface="Times New Roman" pitchFamily="18" charset="0"/>
              <a:cs typeface="Times New Roman" pitchFamily="18"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b="1" dirty="0">
                <a:latin typeface="Times New Roman" pitchFamily="18" charset="0"/>
                <a:cs typeface="Times New Roman" pitchFamily="18" charset="0"/>
              </a:rPr>
              <a:t>MOVIE SERVICE – MAIN APPLICATION:</a:t>
            </a:r>
          </a:p>
        </p:txBody>
      </p:sp>
      <p:pic>
        <p:nvPicPr>
          <p:cNvPr id="6" name="Content Placeholder 5"/>
          <p:cNvPicPr>
            <a:picLocks noGrp="1"/>
          </p:cNvPicPr>
          <p:nvPr>
            <p:ph idx="1"/>
          </p:nvPr>
        </p:nvPicPr>
        <p:blipFill>
          <a:blip r:embed="rId2" cstate="print"/>
          <a:stretch>
            <a:fillRect/>
          </a:stretch>
        </p:blipFill>
        <p:spPr>
          <a:xfrm>
            <a:off x="564637" y="1600200"/>
            <a:ext cx="8014726" cy="4525963"/>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p:cNvPicPr>
          <p:nvPr>
            <p:ph idx="1"/>
          </p:nvPr>
        </p:nvPicPr>
        <p:blipFill>
          <a:blip r:embed="rId2" cstate="print"/>
          <a:stretch>
            <a:fillRect/>
          </a:stretch>
        </p:blipFill>
        <p:spPr>
          <a:xfrm>
            <a:off x="533400" y="1143000"/>
            <a:ext cx="8014726" cy="4525963"/>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p:cNvPicPr>
          <p:nvPr>
            <p:ph idx="1"/>
          </p:nvPr>
        </p:nvPicPr>
        <p:blipFill>
          <a:blip r:embed="rId2" cstate="print"/>
          <a:stretch>
            <a:fillRect/>
          </a:stretch>
        </p:blipFill>
        <p:spPr>
          <a:xfrm>
            <a:off x="533400" y="1143000"/>
            <a:ext cx="8014726" cy="4525963"/>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p:cNvPicPr>
          <p:nvPr>
            <p:ph idx="1"/>
          </p:nvPr>
        </p:nvPicPr>
        <p:blipFill>
          <a:blip r:embed="rId2" cstate="print"/>
          <a:stretch>
            <a:fillRect/>
          </a:stretch>
        </p:blipFill>
        <p:spPr>
          <a:xfrm>
            <a:off x="609600" y="1066800"/>
            <a:ext cx="8014726" cy="4525963"/>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txBody>
          <a:bodyPr>
            <a:normAutofit/>
          </a:bodyPr>
          <a:lstStyle/>
          <a:p>
            <a:r>
              <a:rPr lang="en-US" sz="2400" b="1" dirty="0">
                <a:latin typeface="Times New Roman" pitchFamily="18" charset="0"/>
                <a:cs typeface="Times New Roman" pitchFamily="18" charset="0"/>
              </a:rPr>
              <a:t>PROD PROFILE FOR MOVIE SERVICE:</a:t>
            </a:r>
          </a:p>
        </p:txBody>
      </p:sp>
      <p:pic>
        <p:nvPicPr>
          <p:cNvPr id="6" name="Content Placeholder 5"/>
          <p:cNvPicPr>
            <a:picLocks noGrp="1"/>
          </p:cNvPicPr>
          <p:nvPr>
            <p:ph idx="1"/>
          </p:nvPr>
        </p:nvPicPr>
        <p:blipFill>
          <a:blip r:embed="rId2" cstate="print"/>
          <a:stretch>
            <a:fillRect/>
          </a:stretch>
        </p:blipFill>
        <p:spPr>
          <a:xfrm>
            <a:off x="564637" y="1600200"/>
            <a:ext cx="8014726" cy="4525963"/>
          </a:xfrm>
          <a:prstGeom prst="rect">
            <a:avLst/>
          </a:prstGeom>
        </p:spPr>
      </p:pic>
      <p:sp>
        <p:nvSpPr>
          <p:cNvPr id="7" name="TextBox 6"/>
          <p:cNvSpPr txBox="1"/>
          <p:nvPr/>
        </p:nvSpPr>
        <p:spPr>
          <a:xfrm>
            <a:off x="762000" y="1066800"/>
            <a:ext cx="3810000" cy="369332"/>
          </a:xfrm>
          <a:prstGeom prst="rect">
            <a:avLst/>
          </a:prstGeom>
          <a:noFill/>
        </p:spPr>
        <p:txBody>
          <a:bodyPr wrap="square" rtlCol="0">
            <a:spAutoFit/>
          </a:bodyPr>
          <a:lstStyle/>
          <a:p>
            <a:r>
              <a:rPr lang="en-US" b="1" dirty="0">
                <a:latin typeface="Times New Roman" pitchFamily="18" charset="0"/>
                <a:cs typeface="Times New Roman" pitchFamily="18" charset="0"/>
              </a:rPr>
              <a:t>CONFIG SERVER:</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b="1" dirty="0">
                <a:latin typeface="Times New Roman" pitchFamily="18" charset="0"/>
                <a:cs typeface="Times New Roman" pitchFamily="18" charset="0"/>
              </a:rPr>
              <a:t>FEIGN FOR MOVIE SERVICE:</a:t>
            </a:r>
          </a:p>
        </p:txBody>
      </p:sp>
      <p:pic>
        <p:nvPicPr>
          <p:cNvPr id="6" name="Content Placeholder 5"/>
          <p:cNvPicPr>
            <a:picLocks noGrp="1"/>
          </p:cNvPicPr>
          <p:nvPr>
            <p:ph idx="1"/>
          </p:nvPr>
        </p:nvPicPr>
        <p:blipFill>
          <a:blip r:embed="rId2" cstate="print"/>
          <a:stretch>
            <a:fillRect/>
          </a:stretch>
        </p:blipFill>
        <p:spPr>
          <a:xfrm>
            <a:off x="564637" y="1600200"/>
            <a:ext cx="8014726" cy="4525963"/>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p:cNvPicPr>
          <p:nvPr>
            <p:ph idx="1"/>
          </p:nvPr>
        </p:nvPicPr>
        <p:blipFill>
          <a:blip r:embed="rId2" cstate="print"/>
          <a:stretch>
            <a:fillRect/>
          </a:stretch>
        </p:blipFill>
        <p:spPr>
          <a:xfrm>
            <a:off x="533400" y="914400"/>
            <a:ext cx="8014726" cy="4754563"/>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b="1" dirty="0">
                <a:latin typeface="Times New Roman" pitchFamily="18" charset="0"/>
                <a:cs typeface="Times New Roman" pitchFamily="18" charset="0"/>
              </a:rPr>
              <a:t>RESILIENCE FOR MOVIE SERVICE:</a:t>
            </a:r>
          </a:p>
        </p:txBody>
      </p:sp>
      <p:pic>
        <p:nvPicPr>
          <p:cNvPr id="6" name="Content Placeholder 5"/>
          <p:cNvPicPr>
            <a:picLocks noGrp="1"/>
          </p:cNvPicPr>
          <p:nvPr>
            <p:ph idx="1"/>
          </p:nvPr>
        </p:nvPicPr>
        <p:blipFill>
          <a:blip r:embed="rId2" cstate="print"/>
          <a:stretch>
            <a:fillRect/>
          </a:stretch>
        </p:blipFill>
        <p:spPr>
          <a:xfrm>
            <a:off x="564637" y="1600200"/>
            <a:ext cx="8014726" cy="4525963"/>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b="1" dirty="0">
                <a:latin typeface="Times New Roman" pitchFamily="18" charset="0"/>
                <a:cs typeface="Times New Roman" pitchFamily="18" charset="0"/>
              </a:rPr>
              <a:t>CART SERVICE – MAIN APPLICATION:</a:t>
            </a:r>
          </a:p>
        </p:txBody>
      </p:sp>
      <p:pic>
        <p:nvPicPr>
          <p:cNvPr id="6" name="Content Placeholder 5"/>
          <p:cNvPicPr>
            <a:picLocks noGrp="1"/>
          </p:cNvPicPr>
          <p:nvPr>
            <p:ph idx="1"/>
          </p:nvPr>
        </p:nvPicPr>
        <p:blipFill>
          <a:blip r:embed="rId2" cstate="print"/>
          <a:stretch>
            <a:fillRect/>
          </a:stretch>
        </p:blipFill>
        <p:spPr>
          <a:xfrm>
            <a:off x="564637" y="1600200"/>
            <a:ext cx="8014726" cy="4525963"/>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152400"/>
            <a:ext cx="6553200" cy="792162"/>
          </a:xfrm>
        </p:spPr>
        <p:txBody>
          <a:bodyPr>
            <a:normAutofit/>
          </a:bodyPr>
          <a:lstStyle/>
          <a:p>
            <a:r>
              <a:rPr lang="en-US" sz="2400" b="1" dirty="0">
                <a:latin typeface="Times New Roman" pitchFamily="18" charset="0"/>
                <a:cs typeface="Times New Roman" pitchFamily="18" charset="0"/>
              </a:rPr>
              <a:t>PROD PROFILE FOR CART SERVICE:</a:t>
            </a:r>
          </a:p>
        </p:txBody>
      </p:sp>
      <p:pic>
        <p:nvPicPr>
          <p:cNvPr id="6" name="Content Placeholder 5"/>
          <p:cNvPicPr>
            <a:picLocks noGrp="1"/>
          </p:cNvPicPr>
          <p:nvPr>
            <p:ph idx="1"/>
          </p:nvPr>
        </p:nvPicPr>
        <p:blipFill>
          <a:blip r:embed="rId2" cstate="print"/>
          <a:stretch>
            <a:fillRect/>
          </a:stretch>
        </p:blipFill>
        <p:spPr>
          <a:xfrm>
            <a:off x="564637" y="1600200"/>
            <a:ext cx="8014726" cy="4525963"/>
          </a:xfrm>
          <a:prstGeom prst="rect">
            <a:avLst/>
          </a:prstGeom>
        </p:spPr>
      </p:pic>
      <p:sp>
        <p:nvSpPr>
          <p:cNvPr id="7" name="TextBox 6"/>
          <p:cNvSpPr txBox="1"/>
          <p:nvPr/>
        </p:nvSpPr>
        <p:spPr>
          <a:xfrm>
            <a:off x="609600" y="1066800"/>
            <a:ext cx="2819400" cy="381000"/>
          </a:xfrm>
          <a:prstGeom prst="rect">
            <a:avLst/>
          </a:prstGeom>
          <a:noFill/>
        </p:spPr>
        <p:txBody>
          <a:bodyPr wrap="square" rtlCol="0">
            <a:spAutoFit/>
          </a:bodyPr>
          <a:lstStyle/>
          <a:p>
            <a:r>
              <a:rPr lang="en-US" b="1" dirty="0">
                <a:latin typeface="Times New Roman" pitchFamily="18" charset="0"/>
                <a:cs typeface="Times New Roman" pitchFamily="18" charset="0"/>
              </a:rPr>
              <a:t>CONFIG SERVER:</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u="sng" dirty="0">
                <a:latin typeface="Times New Roman" pitchFamily="18" charset="0"/>
                <a:cs typeface="Times New Roman" pitchFamily="18" charset="0"/>
              </a:rPr>
              <a:t>TOOLS REQUIRED</a:t>
            </a:r>
          </a:p>
        </p:txBody>
      </p:sp>
      <p:sp>
        <p:nvSpPr>
          <p:cNvPr id="3" name="Content Placeholder 2"/>
          <p:cNvSpPr>
            <a:spLocks noGrp="1"/>
          </p:cNvSpPr>
          <p:nvPr>
            <p:ph idx="1"/>
          </p:nvPr>
        </p:nvSpPr>
        <p:spPr>
          <a:xfrm>
            <a:off x="457200" y="1600201"/>
            <a:ext cx="8229600" cy="4038600"/>
          </a:xfrm>
        </p:spPr>
        <p:txBody>
          <a:bodyPr>
            <a:normAutofit/>
          </a:bodyPr>
          <a:lstStyle/>
          <a:p>
            <a:r>
              <a:rPr lang="en-US" sz="2800" b="1" dirty="0">
                <a:latin typeface="Times New Roman" pitchFamily="18" charset="0"/>
                <a:cs typeface="Times New Roman" pitchFamily="18" charset="0"/>
              </a:rPr>
              <a:t>Server-side:</a:t>
            </a:r>
            <a:r>
              <a:rPr lang="en-US" sz="2800" dirty="0">
                <a:latin typeface="Times New Roman" pitchFamily="18" charset="0"/>
                <a:cs typeface="Times New Roman" pitchFamily="18" charset="0"/>
              </a:rPr>
              <a:t> Spring Boot, Spring Cloud, Spring Data JPA</a:t>
            </a:r>
          </a:p>
          <a:p>
            <a:r>
              <a:rPr lang="en-US" sz="2800" b="1" dirty="0">
                <a:latin typeface="Times New Roman" pitchFamily="18" charset="0"/>
                <a:cs typeface="Times New Roman" pitchFamily="18" charset="0"/>
              </a:rPr>
              <a:t>Database:</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MySQL</a:t>
            </a:r>
            <a:endParaRPr lang="en-US" sz="2800" dirty="0">
              <a:latin typeface="Times New Roman" pitchFamily="18" charset="0"/>
              <a:cs typeface="Times New Roman" pitchFamily="18" charset="0"/>
            </a:endParaRPr>
          </a:p>
          <a:p>
            <a:r>
              <a:rPr lang="en-US" sz="2800" b="1" dirty="0">
                <a:latin typeface="Times New Roman" pitchFamily="18" charset="0"/>
                <a:cs typeface="Times New Roman" pitchFamily="18" charset="0"/>
              </a:rPr>
              <a:t>Server:</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EmbeddedTomcat</a:t>
            </a:r>
            <a:r>
              <a:rPr lang="en-US" sz="2800" dirty="0">
                <a:latin typeface="Times New Roman" pitchFamily="18" charset="0"/>
                <a:cs typeface="Times New Roman" pitchFamily="18" charset="0"/>
              </a:rPr>
              <a:t> </a:t>
            </a:r>
          </a:p>
          <a:p>
            <a:r>
              <a:rPr lang="en-US" sz="2800" b="1" dirty="0" err="1">
                <a:latin typeface="Times New Roman" pitchFamily="18" charset="0"/>
                <a:cs typeface="Times New Roman" pitchFamily="18" charset="0"/>
              </a:rPr>
              <a:t>DevOps</a:t>
            </a:r>
            <a:r>
              <a:rPr lang="en-US" sz="2800" b="1" dirty="0">
                <a:latin typeface="Times New Roman" pitchFamily="18" charset="0"/>
                <a:cs typeface="Times New Roman" pitchFamily="18" charset="0"/>
              </a:rPr>
              <a:t>:</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Docker</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Git</a:t>
            </a:r>
            <a:r>
              <a:rPr lang="en-US" sz="2800" dirty="0">
                <a:latin typeface="Times New Roman" pitchFamily="18" charset="0"/>
                <a:cs typeface="Times New Roman" pitchFamily="18" charset="0"/>
              </a:rPr>
              <a:t> Hub</a:t>
            </a:r>
          </a:p>
          <a:p>
            <a:r>
              <a:rPr lang="en-US" sz="2800" b="1" dirty="0">
                <a:latin typeface="Times New Roman" pitchFamily="18" charset="0"/>
                <a:cs typeface="Times New Roman" pitchFamily="18" charset="0"/>
              </a:rPr>
              <a:t>Spring Cloud: </a:t>
            </a:r>
            <a:r>
              <a:rPr lang="en-US" sz="2800" dirty="0">
                <a:latin typeface="Times New Roman" pitchFamily="18" charset="0"/>
                <a:cs typeface="Times New Roman" pitchFamily="18" charset="0"/>
              </a:rPr>
              <a:t>Spring Cloud </a:t>
            </a:r>
            <a:r>
              <a:rPr lang="en-US" sz="2800" dirty="0" err="1">
                <a:latin typeface="Times New Roman" pitchFamily="18" charset="0"/>
                <a:cs typeface="Times New Roman" pitchFamily="18" charset="0"/>
              </a:rPr>
              <a:t>Config</a:t>
            </a:r>
            <a:r>
              <a:rPr lang="en-US" sz="2800" dirty="0">
                <a:latin typeface="Times New Roman" pitchFamily="18" charset="0"/>
                <a:cs typeface="Times New Roman" pitchFamily="18" charset="0"/>
              </a:rPr>
              <a:t>, Spring Cloud Netflix Eureka, Feign, Resilience4j, Retry, Sleuth and </a:t>
            </a:r>
            <a:r>
              <a:rPr lang="en-US" sz="2800" dirty="0" err="1">
                <a:latin typeface="Times New Roman" pitchFamily="18" charset="0"/>
                <a:cs typeface="Times New Roman" pitchFamily="18" charset="0"/>
              </a:rPr>
              <a:t>Zipkin</a:t>
            </a:r>
            <a:endParaRPr lang="en-US" sz="2800" dirty="0">
              <a:latin typeface="Times New Roman" pitchFamily="18" charset="0"/>
              <a:cs typeface="Times New Roman" pitchFamily="18"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b="1" dirty="0">
                <a:latin typeface="Times New Roman" pitchFamily="18" charset="0"/>
                <a:cs typeface="Times New Roman" pitchFamily="18" charset="0"/>
              </a:rPr>
              <a:t>FEIGN FOR CART SERVICE:</a:t>
            </a:r>
          </a:p>
        </p:txBody>
      </p:sp>
      <p:pic>
        <p:nvPicPr>
          <p:cNvPr id="7" name="Content Placeholder 6"/>
          <p:cNvPicPr>
            <a:picLocks noGrp="1"/>
          </p:cNvPicPr>
          <p:nvPr>
            <p:ph idx="1"/>
          </p:nvPr>
        </p:nvPicPr>
        <p:blipFill>
          <a:blip r:embed="rId2" cstate="print"/>
          <a:stretch>
            <a:fillRect/>
          </a:stretch>
        </p:blipFill>
        <p:spPr>
          <a:xfrm>
            <a:off x="564637" y="1600200"/>
            <a:ext cx="8014726" cy="4525963"/>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b="1" dirty="0">
                <a:latin typeface="Times New Roman" pitchFamily="18" charset="0"/>
                <a:cs typeface="Times New Roman" pitchFamily="18" charset="0"/>
              </a:rPr>
              <a:t>RESILIENCE FOR CART SERVICE:</a:t>
            </a:r>
          </a:p>
        </p:txBody>
      </p:sp>
      <p:pic>
        <p:nvPicPr>
          <p:cNvPr id="6" name="Content Placeholder 5"/>
          <p:cNvPicPr>
            <a:picLocks noGrp="1"/>
          </p:cNvPicPr>
          <p:nvPr>
            <p:ph idx="1"/>
          </p:nvPr>
        </p:nvPicPr>
        <p:blipFill>
          <a:blip r:embed="rId2" cstate="print"/>
          <a:stretch>
            <a:fillRect/>
          </a:stretch>
        </p:blipFill>
        <p:spPr>
          <a:xfrm>
            <a:off x="564637" y="1600200"/>
            <a:ext cx="8014726" cy="4525963"/>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b="1" dirty="0">
                <a:latin typeface="Times New Roman" pitchFamily="18" charset="0"/>
                <a:cs typeface="Times New Roman" pitchFamily="18" charset="0"/>
              </a:rPr>
              <a:t>ORDERED SERVICE – MAIN APPLICATION:</a:t>
            </a:r>
          </a:p>
        </p:txBody>
      </p:sp>
      <p:pic>
        <p:nvPicPr>
          <p:cNvPr id="6" name="Content Placeholder 5"/>
          <p:cNvPicPr>
            <a:picLocks noGrp="1"/>
          </p:cNvPicPr>
          <p:nvPr>
            <p:ph idx="1"/>
          </p:nvPr>
        </p:nvPicPr>
        <p:blipFill>
          <a:blip r:embed="rId2" cstate="print"/>
          <a:srcRect b="20870"/>
          <a:stretch>
            <a:fillRect/>
          </a:stretch>
        </p:blipFill>
        <p:spPr>
          <a:xfrm>
            <a:off x="564637" y="1600200"/>
            <a:ext cx="8014726" cy="3581400"/>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p:cNvPicPr>
          <p:nvPr>
            <p:ph idx="1"/>
          </p:nvPr>
        </p:nvPicPr>
        <p:blipFill>
          <a:blip r:embed="rId2" cstate="print"/>
          <a:stretch>
            <a:fillRect/>
          </a:stretch>
        </p:blipFill>
        <p:spPr>
          <a:xfrm>
            <a:off x="533400" y="990600"/>
            <a:ext cx="8014726" cy="4525963"/>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228600"/>
            <a:ext cx="8229600" cy="838200"/>
          </a:xfrm>
        </p:spPr>
        <p:txBody>
          <a:bodyPr>
            <a:normAutofit/>
          </a:bodyPr>
          <a:lstStyle/>
          <a:p>
            <a:r>
              <a:rPr lang="en-US" sz="2400" b="1" dirty="0">
                <a:latin typeface="Times New Roman" pitchFamily="18" charset="0"/>
                <a:cs typeface="Times New Roman" pitchFamily="18" charset="0"/>
              </a:rPr>
              <a:t>PROD PROFILE FOR ORDERED SERVICE:</a:t>
            </a:r>
          </a:p>
        </p:txBody>
      </p:sp>
      <p:pic>
        <p:nvPicPr>
          <p:cNvPr id="6" name="Content Placeholder 5"/>
          <p:cNvPicPr>
            <a:picLocks noGrp="1"/>
          </p:cNvPicPr>
          <p:nvPr>
            <p:ph idx="1"/>
          </p:nvPr>
        </p:nvPicPr>
        <p:blipFill>
          <a:blip r:embed="rId2" cstate="print"/>
          <a:stretch>
            <a:fillRect/>
          </a:stretch>
        </p:blipFill>
        <p:spPr>
          <a:xfrm>
            <a:off x="609600" y="1752600"/>
            <a:ext cx="8014726" cy="4525963"/>
          </a:xfrm>
          <a:prstGeom prst="rect">
            <a:avLst/>
          </a:prstGeom>
        </p:spPr>
      </p:pic>
      <p:sp>
        <p:nvSpPr>
          <p:cNvPr id="7" name="TextBox 6"/>
          <p:cNvSpPr txBox="1"/>
          <p:nvPr/>
        </p:nvSpPr>
        <p:spPr>
          <a:xfrm>
            <a:off x="685800" y="1219200"/>
            <a:ext cx="3276600" cy="369332"/>
          </a:xfrm>
          <a:prstGeom prst="rect">
            <a:avLst/>
          </a:prstGeom>
          <a:noFill/>
        </p:spPr>
        <p:txBody>
          <a:bodyPr wrap="square" rtlCol="0">
            <a:spAutoFit/>
          </a:bodyPr>
          <a:lstStyle/>
          <a:p>
            <a:r>
              <a:rPr lang="en-US" b="1" dirty="0">
                <a:latin typeface="Times New Roman" pitchFamily="18" charset="0"/>
                <a:cs typeface="Times New Roman" pitchFamily="18" charset="0"/>
              </a:rPr>
              <a:t>CONFIG SERVER:</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b="1" dirty="0">
                <a:latin typeface="Times New Roman" pitchFamily="18" charset="0"/>
                <a:cs typeface="Times New Roman" pitchFamily="18" charset="0"/>
              </a:rPr>
              <a:t>FEIGN FOR ORDERED SERVICE:</a:t>
            </a:r>
          </a:p>
        </p:txBody>
      </p:sp>
      <p:pic>
        <p:nvPicPr>
          <p:cNvPr id="8" name="Content Placeholder 7"/>
          <p:cNvPicPr>
            <a:picLocks noGrp="1"/>
          </p:cNvPicPr>
          <p:nvPr>
            <p:ph idx="1"/>
          </p:nvPr>
        </p:nvPicPr>
        <p:blipFill>
          <a:blip r:embed="rId2" cstate="print"/>
          <a:stretch>
            <a:fillRect/>
          </a:stretch>
        </p:blipFill>
        <p:spPr>
          <a:xfrm>
            <a:off x="564637" y="1600200"/>
            <a:ext cx="8014726" cy="4525963"/>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b="1" dirty="0">
                <a:latin typeface="Times New Roman" pitchFamily="18" charset="0"/>
                <a:cs typeface="Times New Roman" pitchFamily="18" charset="0"/>
              </a:rPr>
              <a:t>RESILIENCE FOR ORDERED SERVICE:</a:t>
            </a:r>
          </a:p>
        </p:txBody>
      </p:sp>
      <p:pic>
        <p:nvPicPr>
          <p:cNvPr id="6" name="Content Placeholder 5"/>
          <p:cNvPicPr>
            <a:picLocks noGrp="1"/>
          </p:cNvPicPr>
          <p:nvPr>
            <p:ph idx="1"/>
          </p:nvPr>
        </p:nvPicPr>
        <p:blipFill>
          <a:blip r:embed="rId2" cstate="print"/>
          <a:stretch>
            <a:fillRect/>
          </a:stretch>
        </p:blipFill>
        <p:spPr>
          <a:xfrm>
            <a:off x="564637" y="1600200"/>
            <a:ext cx="8014726" cy="4525963"/>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1112838"/>
          </a:xfrm>
        </p:spPr>
        <p:txBody>
          <a:bodyPr>
            <a:normAutofit/>
          </a:bodyPr>
          <a:lstStyle/>
          <a:p>
            <a:r>
              <a:rPr lang="en-US" sz="2400" b="1" dirty="0">
                <a:latin typeface="Times New Roman" pitchFamily="18" charset="0"/>
                <a:cs typeface="Times New Roman" pitchFamily="18" charset="0"/>
              </a:rPr>
              <a:t>CUSTOMER SERVICE – MAIN APPLICATION:</a:t>
            </a:r>
          </a:p>
        </p:txBody>
      </p:sp>
      <p:pic>
        <p:nvPicPr>
          <p:cNvPr id="6" name="Content Placeholder 5"/>
          <p:cNvPicPr>
            <a:picLocks noGrp="1"/>
          </p:cNvPicPr>
          <p:nvPr>
            <p:ph idx="1"/>
          </p:nvPr>
        </p:nvPicPr>
        <p:blipFill>
          <a:blip r:embed="rId2" cstate="print"/>
          <a:stretch>
            <a:fillRect/>
          </a:stretch>
        </p:blipFill>
        <p:spPr>
          <a:xfrm>
            <a:off x="564637" y="1600200"/>
            <a:ext cx="8014726" cy="4525963"/>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p:cNvPicPr>
          <p:nvPr>
            <p:ph idx="1"/>
          </p:nvPr>
        </p:nvPicPr>
        <p:blipFill>
          <a:blip r:embed="rId2" cstate="print"/>
          <a:stretch>
            <a:fillRect/>
          </a:stretch>
        </p:blipFill>
        <p:spPr>
          <a:xfrm>
            <a:off x="564637" y="1143000"/>
            <a:ext cx="8014726" cy="4983163"/>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txBody>
          <a:bodyPr>
            <a:normAutofit/>
          </a:bodyPr>
          <a:lstStyle/>
          <a:p>
            <a:r>
              <a:rPr lang="en-US" sz="2400" b="1" dirty="0">
                <a:latin typeface="Times New Roman" pitchFamily="18" charset="0"/>
                <a:cs typeface="Times New Roman" pitchFamily="18" charset="0"/>
              </a:rPr>
              <a:t>PROD PROFILE FOR CUSTOMER SERVICE:</a:t>
            </a:r>
          </a:p>
        </p:txBody>
      </p:sp>
      <p:pic>
        <p:nvPicPr>
          <p:cNvPr id="6" name="Content Placeholder 5"/>
          <p:cNvPicPr>
            <a:picLocks noGrp="1"/>
          </p:cNvPicPr>
          <p:nvPr>
            <p:ph idx="1"/>
          </p:nvPr>
        </p:nvPicPr>
        <p:blipFill>
          <a:blip r:embed="rId2" cstate="print"/>
          <a:stretch>
            <a:fillRect/>
          </a:stretch>
        </p:blipFill>
        <p:spPr>
          <a:xfrm>
            <a:off x="564637" y="1600200"/>
            <a:ext cx="8014726" cy="4525963"/>
          </a:xfrm>
          <a:prstGeom prst="rect">
            <a:avLst/>
          </a:prstGeom>
        </p:spPr>
      </p:pic>
      <p:sp>
        <p:nvSpPr>
          <p:cNvPr id="7" name="TextBox 6"/>
          <p:cNvSpPr txBox="1"/>
          <p:nvPr/>
        </p:nvSpPr>
        <p:spPr>
          <a:xfrm>
            <a:off x="609600" y="1066800"/>
            <a:ext cx="3505200" cy="369332"/>
          </a:xfrm>
          <a:prstGeom prst="rect">
            <a:avLst/>
          </a:prstGeom>
          <a:noFill/>
        </p:spPr>
        <p:txBody>
          <a:bodyPr wrap="square" rtlCol="0">
            <a:spAutoFit/>
          </a:bodyPr>
          <a:lstStyle/>
          <a:p>
            <a:r>
              <a:rPr lang="en-US" b="1" dirty="0">
                <a:latin typeface="Times New Roman" pitchFamily="18" charset="0"/>
                <a:cs typeface="Times New Roman" pitchFamily="18" charset="0"/>
              </a:rPr>
              <a:t>CONFIG SERVER:</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u="sng" dirty="0">
                <a:latin typeface="Times New Roman" pitchFamily="18" charset="0"/>
                <a:cs typeface="Times New Roman" pitchFamily="18" charset="0"/>
              </a:rPr>
              <a:t>INTRODUCTION</a:t>
            </a:r>
          </a:p>
        </p:txBody>
      </p:sp>
      <p:sp>
        <p:nvSpPr>
          <p:cNvPr id="3" name="Content Placeholder 2"/>
          <p:cNvSpPr>
            <a:spLocks noGrp="1"/>
          </p:cNvSpPr>
          <p:nvPr>
            <p:ph idx="1"/>
          </p:nvPr>
        </p:nvSpPr>
        <p:spPr>
          <a:xfrm>
            <a:off x="457200" y="1600200"/>
            <a:ext cx="8229600" cy="3886200"/>
          </a:xfrm>
        </p:spPr>
        <p:txBody>
          <a:bodyPr/>
          <a:lstStyle/>
          <a:p>
            <a:pPr marL="6350" marR="568325" indent="-6350" algn="just">
              <a:lnSpc>
                <a:spcPct val="103000"/>
              </a:lnSpc>
              <a:spcAft>
                <a:spcPts val="935"/>
              </a:spcAft>
            </a:pPr>
            <a:r>
              <a:rPr lang="en-US" sz="2800" dirty="0">
                <a:latin typeface="Times New Roman" pitchFamily="18" charset="0"/>
                <a:cs typeface="Times New Roman" pitchFamily="18" charset="0"/>
              </a:rPr>
              <a:t>In today's digital age, the demand for seamless movie booking experiences has never been higher.</a:t>
            </a:r>
          </a:p>
          <a:p>
            <a:pPr marL="6350" marR="568325" indent="-6350" algn="just">
              <a:lnSpc>
                <a:spcPct val="103000"/>
              </a:lnSpc>
              <a:spcAft>
                <a:spcPts val="935"/>
              </a:spcAft>
            </a:pPr>
            <a:r>
              <a:rPr lang="en-US" sz="2800" dirty="0" err="1">
                <a:latin typeface="Times New Roman" pitchFamily="18" charset="0"/>
                <a:cs typeface="Times New Roman" pitchFamily="18" charset="0"/>
              </a:rPr>
              <a:t>Microservices</a:t>
            </a:r>
            <a:r>
              <a:rPr lang="en-US" sz="2800" dirty="0">
                <a:latin typeface="Times New Roman" pitchFamily="18" charset="0"/>
                <a:cs typeface="Times New Roman" pitchFamily="18" charset="0"/>
              </a:rPr>
              <a:t> - a game-changing approach to software architecture. </a:t>
            </a:r>
          </a:p>
          <a:p>
            <a:pPr marL="6350" marR="568325" indent="-6350" algn="just">
              <a:lnSpc>
                <a:spcPct val="103000"/>
              </a:lnSpc>
              <a:spcAft>
                <a:spcPts val="935"/>
              </a:spcAft>
            </a:pPr>
            <a:r>
              <a:rPr lang="en-US" sz="2800" dirty="0">
                <a:latin typeface="Times New Roman" pitchFamily="18" charset="0"/>
                <a:cs typeface="Times New Roman" pitchFamily="18" charset="0"/>
              </a:rPr>
              <a:t>By breaking down our application into smaller, independent services, we unlock a world of possibilities.</a:t>
            </a:r>
          </a:p>
          <a:p>
            <a:endParaRPr lang="en-US"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b="1" dirty="0">
                <a:latin typeface="Times New Roman" pitchFamily="18" charset="0"/>
                <a:cs typeface="Times New Roman" pitchFamily="18" charset="0"/>
              </a:rPr>
              <a:t>FEIGN FOR CUSTOMER SERVICE:</a:t>
            </a:r>
          </a:p>
        </p:txBody>
      </p:sp>
      <p:pic>
        <p:nvPicPr>
          <p:cNvPr id="8" name="Content Placeholder 7"/>
          <p:cNvPicPr>
            <a:picLocks noGrp="1"/>
          </p:cNvPicPr>
          <p:nvPr>
            <p:ph idx="1"/>
          </p:nvPr>
        </p:nvPicPr>
        <p:blipFill>
          <a:blip r:embed="rId2" cstate="print"/>
          <a:stretch>
            <a:fillRect/>
          </a:stretch>
        </p:blipFill>
        <p:spPr>
          <a:xfrm>
            <a:off x="564637" y="1600200"/>
            <a:ext cx="8014726" cy="4525963"/>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b="1" dirty="0">
                <a:latin typeface="Times New Roman" pitchFamily="18" charset="0"/>
                <a:cs typeface="Times New Roman" pitchFamily="18" charset="0"/>
              </a:rPr>
              <a:t>RESILIENCE FOR CUSTOMER SERVICE:</a:t>
            </a:r>
          </a:p>
        </p:txBody>
      </p:sp>
      <p:pic>
        <p:nvPicPr>
          <p:cNvPr id="6" name="Content Placeholder 5"/>
          <p:cNvPicPr>
            <a:picLocks noGrp="1"/>
          </p:cNvPicPr>
          <p:nvPr>
            <p:ph idx="1"/>
          </p:nvPr>
        </p:nvPicPr>
        <p:blipFill>
          <a:blip r:embed="rId2" cstate="print"/>
          <a:stretch>
            <a:fillRect/>
          </a:stretch>
        </p:blipFill>
        <p:spPr>
          <a:xfrm>
            <a:off x="564637" y="1600200"/>
            <a:ext cx="8014726" cy="4525963"/>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b="1" dirty="0">
                <a:latin typeface="Times New Roman" pitchFamily="18" charset="0"/>
                <a:cs typeface="Times New Roman" pitchFamily="18" charset="0"/>
              </a:rPr>
              <a:t>CIRCUIT BREAKER EVENTS:</a:t>
            </a:r>
          </a:p>
        </p:txBody>
      </p:sp>
      <p:pic>
        <p:nvPicPr>
          <p:cNvPr id="6" name="Content Placeholder 5"/>
          <p:cNvPicPr>
            <a:picLocks noGrp="1"/>
          </p:cNvPicPr>
          <p:nvPr>
            <p:ph idx="1"/>
          </p:nvPr>
        </p:nvPicPr>
        <p:blipFill>
          <a:blip r:embed="rId2" cstate="print"/>
          <a:stretch>
            <a:fillRect/>
          </a:stretch>
        </p:blipFill>
        <p:spPr>
          <a:xfrm>
            <a:off x="564637" y="1600200"/>
            <a:ext cx="8014726" cy="4525963"/>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b="1" dirty="0">
                <a:latin typeface="Times New Roman" pitchFamily="18" charset="0"/>
                <a:cs typeface="Times New Roman" pitchFamily="18" charset="0"/>
              </a:rPr>
              <a:t>CIRCUIT BREAKERS:</a:t>
            </a:r>
          </a:p>
        </p:txBody>
      </p:sp>
      <p:pic>
        <p:nvPicPr>
          <p:cNvPr id="6" name="Content Placeholder 5"/>
          <p:cNvPicPr>
            <a:picLocks noGrp="1"/>
          </p:cNvPicPr>
          <p:nvPr>
            <p:ph idx="1"/>
          </p:nvPr>
        </p:nvPicPr>
        <p:blipFill>
          <a:blip r:embed="rId2" cstate="print"/>
          <a:stretch>
            <a:fillRect/>
          </a:stretch>
        </p:blipFill>
        <p:spPr>
          <a:xfrm>
            <a:off x="564637" y="1600200"/>
            <a:ext cx="8014726" cy="4525963"/>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b="1" dirty="0">
                <a:latin typeface="Times New Roman" pitchFamily="18" charset="0"/>
                <a:cs typeface="Times New Roman" pitchFamily="18" charset="0"/>
              </a:rPr>
              <a:t>ACTUATOR:</a:t>
            </a:r>
          </a:p>
        </p:txBody>
      </p:sp>
      <p:pic>
        <p:nvPicPr>
          <p:cNvPr id="6" name="Content Placeholder 5"/>
          <p:cNvPicPr>
            <a:picLocks noGrp="1"/>
          </p:cNvPicPr>
          <p:nvPr>
            <p:ph idx="1"/>
          </p:nvPr>
        </p:nvPicPr>
        <p:blipFill>
          <a:blip r:embed="rId2" cstate="print"/>
          <a:stretch>
            <a:fillRect/>
          </a:stretch>
        </p:blipFill>
        <p:spPr>
          <a:xfrm>
            <a:off x="564637" y="1600200"/>
            <a:ext cx="8014726" cy="4525963"/>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b="1" dirty="0">
                <a:latin typeface="Times New Roman" pitchFamily="18" charset="0"/>
                <a:cs typeface="Times New Roman" pitchFamily="18" charset="0"/>
              </a:rPr>
              <a:t>RETRIES:</a:t>
            </a:r>
          </a:p>
        </p:txBody>
      </p:sp>
      <p:pic>
        <p:nvPicPr>
          <p:cNvPr id="6" name="Content Placeholder 5"/>
          <p:cNvPicPr>
            <a:picLocks noGrp="1"/>
          </p:cNvPicPr>
          <p:nvPr>
            <p:ph idx="1"/>
          </p:nvPr>
        </p:nvPicPr>
        <p:blipFill>
          <a:blip r:embed="rId2" cstate="print"/>
          <a:stretch>
            <a:fillRect/>
          </a:stretch>
        </p:blipFill>
        <p:spPr>
          <a:xfrm>
            <a:off x="564637" y="1600200"/>
            <a:ext cx="8014726" cy="4525963"/>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b="1" dirty="0">
                <a:latin typeface="Times New Roman" pitchFamily="18" charset="0"/>
                <a:cs typeface="Times New Roman" pitchFamily="18" charset="0"/>
              </a:rPr>
              <a:t>RETRY EVENTS:</a:t>
            </a:r>
          </a:p>
        </p:txBody>
      </p:sp>
      <p:pic>
        <p:nvPicPr>
          <p:cNvPr id="4" name="Content Placeholder 3"/>
          <p:cNvPicPr>
            <a:picLocks noGrp="1"/>
          </p:cNvPicPr>
          <p:nvPr>
            <p:ph idx="1"/>
          </p:nvPr>
        </p:nvPicPr>
        <p:blipFill>
          <a:blip r:embed="rId2" cstate="print"/>
          <a:stretch>
            <a:fillRect/>
          </a:stretch>
        </p:blipFill>
        <p:spPr>
          <a:xfrm>
            <a:off x="564637" y="1600200"/>
            <a:ext cx="8014726" cy="4525963"/>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b="1" dirty="0">
                <a:latin typeface="Times New Roman" pitchFamily="18" charset="0"/>
                <a:cs typeface="Times New Roman" pitchFamily="18" charset="0"/>
              </a:rPr>
              <a:t>ZIPKIN:</a:t>
            </a:r>
          </a:p>
        </p:txBody>
      </p:sp>
      <p:pic>
        <p:nvPicPr>
          <p:cNvPr id="4" name="Content Placeholder 3"/>
          <p:cNvPicPr>
            <a:picLocks noGrp="1"/>
          </p:cNvPicPr>
          <p:nvPr>
            <p:ph idx="1"/>
          </p:nvPr>
        </p:nvPicPr>
        <p:blipFill>
          <a:blip r:embed="rId2" cstate="print"/>
          <a:stretch>
            <a:fillRect/>
          </a:stretch>
        </p:blipFill>
        <p:spPr>
          <a:xfrm>
            <a:off x="564637" y="1600200"/>
            <a:ext cx="8014726" cy="4525963"/>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p:cNvPicPr>
          <p:nvPr>
            <p:ph idx="1"/>
          </p:nvPr>
        </p:nvPicPr>
        <p:blipFill>
          <a:blip r:embed="rId2" cstate="print"/>
          <a:stretch>
            <a:fillRect/>
          </a:stretch>
        </p:blipFill>
        <p:spPr>
          <a:xfrm>
            <a:off x="609600" y="914400"/>
            <a:ext cx="8014726" cy="4525963"/>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0"/>
            <a:ext cx="7086600" cy="990600"/>
          </a:xfrm>
        </p:spPr>
        <p:txBody>
          <a:bodyPr>
            <a:normAutofit/>
          </a:bodyPr>
          <a:lstStyle/>
          <a:p>
            <a:r>
              <a:rPr lang="en-US" sz="3600" b="1" u="sng" dirty="0">
                <a:latin typeface="Times New Roman" pitchFamily="18" charset="0"/>
                <a:cs typeface="Times New Roman" pitchFamily="18" charset="0"/>
              </a:rPr>
              <a:t>POSTMAN OUTPUTS:</a:t>
            </a:r>
          </a:p>
        </p:txBody>
      </p:sp>
      <p:sp>
        <p:nvSpPr>
          <p:cNvPr id="4" name="TextBox 3"/>
          <p:cNvSpPr txBox="1"/>
          <p:nvPr/>
        </p:nvSpPr>
        <p:spPr>
          <a:xfrm>
            <a:off x="457200" y="1066800"/>
            <a:ext cx="3048000" cy="369332"/>
          </a:xfrm>
          <a:prstGeom prst="rect">
            <a:avLst/>
          </a:prstGeom>
          <a:noFill/>
        </p:spPr>
        <p:txBody>
          <a:bodyPr wrap="square" rtlCol="0">
            <a:spAutoFit/>
          </a:bodyPr>
          <a:lstStyle/>
          <a:p>
            <a:r>
              <a:rPr lang="en-US" b="1" dirty="0">
                <a:latin typeface="Times New Roman" pitchFamily="18" charset="0"/>
                <a:cs typeface="Times New Roman" pitchFamily="18" charset="0"/>
              </a:rPr>
              <a:t>LOGIN:</a:t>
            </a:r>
          </a:p>
        </p:txBody>
      </p:sp>
      <p:pic>
        <p:nvPicPr>
          <p:cNvPr id="5" name="Content Placeholder 4"/>
          <p:cNvPicPr>
            <a:picLocks noGrp="1"/>
          </p:cNvPicPr>
          <p:nvPr>
            <p:ph idx="1"/>
          </p:nvPr>
        </p:nvPicPr>
        <p:blipFill>
          <a:blip r:embed="rId2" cstate="print"/>
          <a:stretch>
            <a:fillRect/>
          </a:stretch>
        </p:blipFill>
        <p:spPr>
          <a:xfrm>
            <a:off x="548922" y="1600200"/>
            <a:ext cx="8046156" cy="4525963"/>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 b="1" u="sng" dirty="0">
                <a:latin typeface="Times New Roman" pitchFamily="18" charset="0"/>
                <a:cs typeface="Times New Roman" pitchFamily="18" charset="0"/>
              </a:rPr>
              <a:t>Spring Cloud Config Server:</a:t>
            </a:r>
            <a:endParaRPr lang="en-US" b="1" u="sng" dirty="0">
              <a:latin typeface="Times New Roman" pitchFamily="18" charset="0"/>
              <a:cs typeface="Times New Roman" pitchFamily="18" charset="0"/>
            </a:endParaRPr>
          </a:p>
        </p:txBody>
      </p:sp>
      <p:sp>
        <p:nvSpPr>
          <p:cNvPr id="3" name="Content Placeholder 2"/>
          <p:cNvSpPr>
            <a:spLocks noGrp="1"/>
          </p:cNvSpPr>
          <p:nvPr>
            <p:ph idx="1"/>
          </p:nvPr>
        </p:nvSpPr>
        <p:spPr/>
        <p:txBody>
          <a:bodyPr>
            <a:normAutofit/>
          </a:bodyPr>
          <a:lstStyle/>
          <a:p>
            <a:pPr marL="285750" indent="-285750"/>
            <a:r>
              <a:rPr lang="en-US" sz="2700" dirty="0">
                <a:latin typeface="Times New Roman" pitchFamily="18" charset="0"/>
                <a:cs typeface="Times New Roman" pitchFamily="18" charset="0"/>
              </a:rPr>
              <a:t>Imagine you have multiple </a:t>
            </a:r>
            <a:r>
              <a:rPr lang="en-US" sz="2700" dirty="0" err="1">
                <a:latin typeface="Times New Roman" pitchFamily="18" charset="0"/>
                <a:cs typeface="Times New Roman" pitchFamily="18" charset="0"/>
              </a:rPr>
              <a:t>microservices</a:t>
            </a:r>
            <a:r>
              <a:rPr lang="en-US" sz="2700" dirty="0">
                <a:latin typeface="Times New Roman" pitchFamily="18" charset="0"/>
                <a:cs typeface="Times New Roman" pitchFamily="18" charset="0"/>
              </a:rPr>
              <a:t> in your application, each with its own configuration settings like database connection details, feature toggles, or API endpoints. Keeping track of and managing these configurations can become complex, especially when you need to make changes across all services.</a:t>
            </a:r>
          </a:p>
          <a:p>
            <a:pPr marL="285750" indent="-285750"/>
            <a:endParaRPr lang="en-US" sz="2700" dirty="0">
              <a:latin typeface="Times New Roman" pitchFamily="18" charset="0"/>
              <a:cs typeface="Times New Roman" pitchFamily="18" charset="0"/>
            </a:endParaRPr>
          </a:p>
          <a:p>
            <a:pPr marL="285750" indent="-285750"/>
            <a:r>
              <a:rPr lang="en-US" sz="2700" dirty="0">
                <a:latin typeface="Times New Roman" pitchFamily="18" charset="0"/>
                <a:cs typeface="Times New Roman" pitchFamily="18" charset="0"/>
              </a:rPr>
              <a:t>This is where Spring Cloud </a:t>
            </a:r>
            <a:r>
              <a:rPr lang="en-US" sz="2700" dirty="0" err="1">
                <a:latin typeface="Times New Roman" pitchFamily="18" charset="0"/>
                <a:cs typeface="Times New Roman" pitchFamily="18" charset="0"/>
              </a:rPr>
              <a:t>Config</a:t>
            </a:r>
            <a:r>
              <a:rPr lang="en-US" sz="2700" dirty="0">
                <a:latin typeface="Times New Roman" pitchFamily="18" charset="0"/>
                <a:cs typeface="Times New Roman" pitchFamily="18" charset="0"/>
              </a:rPr>
              <a:t> Server comes in. It acts as a central hub for storing and serving configurations to your </a:t>
            </a:r>
            <a:r>
              <a:rPr lang="en-US" sz="2700" dirty="0" err="1">
                <a:latin typeface="Times New Roman" pitchFamily="18" charset="0"/>
                <a:cs typeface="Times New Roman" pitchFamily="18" charset="0"/>
              </a:rPr>
              <a:t>microservices</a:t>
            </a:r>
            <a:endParaRPr lang="en-US" sz="2700" dirty="0">
              <a:latin typeface="Times New Roman" pitchFamily="18" charset="0"/>
              <a:cs typeface="Times New Roman" pitchFamily="18" charset="0"/>
            </a:endParaRPr>
          </a:p>
          <a:p>
            <a:endParaRPr lang="en-US" sz="2700"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screenshot of a computer&#10;&#10;Description automatically generated"/>
          <p:cNvPicPr>
            <a:picLocks noGrp="1"/>
          </p:cNvPicPr>
          <p:nvPr>
            <p:ph idx="1"/>
          </p:nvPr>
        </p:nvPicPr>
        <p:blipFill>
          <a:blip r:embed="rId2" cstate="print"/>
          <a:stretch>
            <a:fillRect/>
          </a:stretch>
        </p:blipFill>
        <p:spPr>
          <a:xfrm>
            <a:off x="533400" y="1219200"/>
            <a:ext cx="8046156" cy="4525963"/>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screenshot of a computer&#10;&#10;Description automatically generated"/>
          <p:cNvPicPr>
            <a:picLocks noGrp="1"/>
          </p:cNvPicPr>
          <p:nvPr>
            <p:ph idx="1"/>
          </p:nvPr>
        </p:nvPicPr>
        <p:blipFill>
          <a:blip r:embed="rId2" cstate="print"/>
          <a:stretch>
            <a:fillRect/>
          </a:stretch>
        </p:blipFill>
        <p:spPr>
          <a:xfrm>
            <a:off x="533400" y="762000"/>
            <a:ext cx="8046156" cy="4525963"/>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screenshot of a computer&#10;&#10;Description automatically generated"/>
          <p:cNvPicPr>
            <a:picLocks noGrp="1"/>
          </p:cNvPicPr>
          <p:nvPr>
            <p:ph idx="1"/>
          </p:nvPr>
        </p:nvPicPr>
        <p:blipFill>
          <a:blip r:embed="rId2" cstate="print"/>
          <a:stretch>
            <a:fillRect/>
          </a:stretch>
        </p:blipFill>
        <p:spPr>
          <a:xfrm>
            <a:off x="533400" y="762000"/>
            <a:ext cx="8046156" cy="4525963"/>
          </a:xfrm>
          <a:prstGeom prst="rect">
            <a:avLst/>
          </a:prstGeo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81400" y="457200"/>
            <a:ext cx="2514600" cy="762000"/>
          </a:xfrm>
        </p:spPr>
        <p:txBody>
          <a:bodyPr>
            <a:normAutofit/>
          </a:bodyPr>
          <a:lstStyle/>
          <a:p>
            <a:r>
              <a:rPr lang="en-US" sz="2800" b="1" dirty="0">
                <a:latin typeface="Times New Roman" pitchFamily="18" charset="0"/>
                <a:cs typeface="Times New Roman" pitchFamily="18" charset="0"/>
              </a:rPr>
              <a:t>MOVIE:</a:t>
            </a:r>
          </a:p>
        </p:txBody>
      </p:sp>
      <p:pic>
        <p:nvPicPr>
          <p:cNvPr id="4" name="Content Placeholder 3"/>
          <p:cNvPicPr>
            <a:picLocks noGrp="1"/>
          </p:cNvPicPr>
          <p:nvPr>
            <p:ph idx="1"/>
          </p:nvPr>
        </p:nvPicPr>
        <p:blipFill>
          <a:blip r:embed="rId2" cstate="print"/>
          <a:stretch>
            <a:fillRect/>
          </a:stretch>
        </p:blipFill>
        <p:spPr>
          <a:xfrm>
            <a:off x="548922" y="1600200"/>
            <a:ext cx="8046156" cy="4525963"/>
          </a:xfrm>
          <a:prstGeom prst="rect">
            <a:avLst/>
          </a:prstGeom>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p:cNvPicPr>
          <p:nvPr>
            <p:ph idx="1"/>
          </p:nvPr>
        </p:nvPicPr>
        <p:blipFill>
          <a:blip r:embed="rId2" cstate="print"/>
          <a:stretch>
            <a:fillRect/>
          </a:stretch>
        </p:blipFill>
        <p:spPr>
          <a:xfrm>
            <a:off x="533400" y="1219200"/>
            <a:ext cx="8046156" cy="4525963"/>
          </a:xfrm>
          <a:prstGeom prst="rect">
            <a:avLst/>
          </a:prstGeom>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screenshot of a computer&#10;&#10;Description automatically generated"/>
          <p:cNvPicPr>
            <a:picLocks noGrp="1"/>
          </p:cNvPicPr>
          <p:nvPr>
            <p:ph idx="1"/>
          </p:nvPr>
        </p:nvPicPr>
        <p:blipFill>
          <a:blip r:embed="rId2" cstate="print"/>
          <a:stretch>
            <a:fillRect/>
          </a:stretch>
        </p:blipFill>
        <p:spPr>
          <a:xfrm>
            <a:off x="533400" y="1066800"/>
            <a:ext cx="8046156" cy="4525963"/>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b="1" dirty="0">
                <a:latin typeface="Times New Roman" pitchFamily="18" charset="0"/>
                <a:cs typeface="Times New Roman" pitchFamily="18" charset="0"/>
              </a:rPr>
              <a:t>CART:</a:t>
            </a:r>
          </a:p>
        </p:txBody>
      </p:sp>
      <p:pic>
        <p:nvPicPr>
          <p:cNvPr id="4" name="Content Placeholder 3"/>
          <p:cNvPicPr>
            <a:picLocks noGrp="1"/>
          </p:cNvPicPr>
          <p:nvPr>
            <p:ph idx="1"/>
          </p:nvPr>
        </p:nvPicPr>
        <p:blipFill>
          <a:blip r:embed="rId2" cstate="print"/>
          <a:stretch>
            <a:fillRect/>
          </a:stretch>
        </p:blipFill>
        <p:spPr>
          <a:xfrm>
            <a:off x="548922" y="1600200"/>
            <a:ext cx="8046156" cy="4525963"/>
          </a:xfrm>
          <a:prstGeom prst="rect">
            <a:avLst/>
          </a:prstGeom>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p:cNvPicPr>
          <p:nvPr>
            <p:ph idx="1"/>
          </p:nvPr>
        </p:nvPicPr>
        <p:blipFill>
          <a:blip r:embed="rId2" cstate="print"/>
          <a:srcRect l="2852" r="3024"/>
          <a:stretch>
            <a:fillRect/>
          </a:stretch>
        </p:blipFill>
        <p:spPr>
          <a:xfrm>
            <a:off x="762000" y="1219200"/>
            <a:ext cx="7543800" cy="4525963"/>
          </a:xfrm>
          <a:prstGeom prst="rect">
            <a:avLst/>
          </a:prstGeom>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b="1" dirty="0">
                <a:latin typeface="Times New Roman" pitchFamily="18" charset="0"/>
                <a:cs typeface="Times New Roman" pitchFamily="18" charset="0"/>
              </a:rPr>
              <a:t>ORDERED:</a:t>
            </a:r>
          </a:p>
        </p:txBody>
      </p:sp>
      <p:pic>
        <p:nvPicPr>
          <p:cNvPr id="4" name="Content Placeholder 3"/>
          <p:cNvPicPr>
            <a:picLocks noGrp="1"/>
          </p:cNvPicPr>
          <p:nvPr>
            <p:ph idx="1"/>
          </p:nvPr>
        </p:nvPicPr>
        <p:blipFill>
          <a:blip r:embed="rId2" cstate="print"/>
          <a:stretch>
            <a:fillRect/>
          </a:stretch>
        </p:blipFill>
        <p:spPr>
          <a:xfrm>
            <a:off x="548922" y="1600200"/>
            <a:ext cx="8046156" cy="4525963"/>
          </a:xfrm>
          <a:prstGeom prst="rect">
            <a:avLst/>
          </a:prstGeom>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p:cNvPicPr>
          <p:nvPr>
            <p:ph idx="1"/>
          </p:nvPr>
        </p:nvPicPr>
        <p:blipFill>
          <a:blip r:embed="rId2" cstate="print"/>
          <a:stretch>
            <a:fillRect/>
          </a:stretch>
        </p:blipFill>
        <p:spPr>
          <a:xfrm>
            <a:off x="533400" y="990600"/>
            <a:ext cx="8046156" cy="4525963"/>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 b="1" u="sng" dirty="0">
                <a:latin typeface="Times New Roman" pitchFamily="18" charset="0"/>
                <a:cs typeface="Times New Roman" pitchFamily="18" charset="0"/>
              </a:rPr>
              <a:t>Eureka Server:</a:t>
            </a:r>
            <a:endParaRPr lang="en-US" b="1" u="sng" dirty="0">
              <a:latin typeface="Times New Roman" pitchFamily="18" charset="0"/>
              <a:cs typeface="Times New Roman" pitchFamily="18" charset="0"/>
            </a:endParaRPr>
          </a:p>
        </p:txBody>
      </p:sp>
      <p:sp>
        <p:nvSpPr>
          <p:cNvPr id="3" name="Content Placeholder 2"/>
          <p:cNvSpPr>
            <a:spLocks noGrp="1"/>
          </p:cNvSpPr>
          <p:nvPr>
            <p:ph idx="1"/>
          </p:nvPr>
        </p:nvSpPr>
        <p:spPr/>
        <p:txBody>
          <a:bodyPr>
            <a:normAutofit fontScale="85000" lnSpcReduction="10000"/>
          </a:bodyPr>
          <a:lstStyle/>
          <a:p>
            <a:pPr marL="285750" indent="-285750"/>
            <a:r>
              <a:rPr lang="en-US" dirty="0">
                <a:latin typeface="Times New Roman" pitchFamily="18" charset="0"/>
                <a:cs typeface="Times New Roman" pitchFamily="18" charset="0"/>
              </a:rPr>
              <a:t>Imagine you have many </a:t>
            </a:r>
            <a:r>
              <a:rPr lang="en-US" dirty="0" err="1">
                <a:latin typeface="Times New Roman" pitchFamily="18" charset="0"/>
                <a:cs typeface="Times New Roman" pitchFamily="18" charset="0"/>
              </a:rPr>
              <a:t>microservices</a:t>
            </a:r>
            <a:r>
              <a:rPr lang="en-US" dirty="0">
                <a:latin typeface="Times New Roman" pitchFamily="18" charset="0"/>
                <a:cs typeface="Times New Roman" pitchFamily="18" charset="0"/>
              </a:rPr>
              <a:t> in your application, each performing a specific task like user authentication, data processing, or serving web pages. These </a:t>
            </a:r>
            <a:r>
              <a:rPr lang="en-US" dirty="0" err="1">
                <a:latin typeface="Times New Roman" pitchFamily="18" charset="0"/>
                <a:cs typeface="Times New Roman" pitchFamily="18" charset="0"/>
              </a:rPr>
              <a:t>microservices</a:t>
            </a:r>
            <a:r>
              <a:rPr lang="en-US" dirty="0">
                <a:latin typeface="Times New Roman" pitchFamily="18" charset="0"/>
                <a:cs typeface="Times New Roman" pitchFamily="18" charset="0"/>
              </a:rPr>
              <a:t> need to find and communicate with each other. However, in a dynamic and scalable environment, knowing where each </a:t>
            </a:r>
            <a:r>
              <a:rPr lang="en-US" dirty="0" err="1">
                <a:latin typeface="Times New Roman" pitchFamily="18" charset="0"/>
                <a:cs typeface="Times New Roman" pitchFamily="18" charset="0"/>
              </a:rPr>
              <a:t>microservice</a:t>
            </a:r>
            <a:r>
              <a:rPr lang="en-US" dirty="0">
                <a:latin typeface="Times New Roman" pitchFamily="18" charset="0"/>
                <a:cs typeface="Times New Roman" pitchFamily="18" charset="0"/>
              </a:rPr>
              <a:t> is located can be challenging.</a:t>
            </a:r>
          </a:p>
          <a:p>
            <a:pPr marL="285750" indent="-285750"/>
            <a:endParaRPr lang="en-US" dirty="0">
              <a:latin typeface="Times New Roman" pitchFamily="18" charset="0"/>
              <a:cs typeface="Times New Roman" pitchFamily="18" charset="0"/>
            </a:endParaRPr>
          </a:p>
          <a:p>
            <a:pPr marL="285750" indent="-285750"/>
            <a:r>
              <a:rPr lang="en-US" dirty="0">
                <a:latin typeface="Times New Roman" pitchFamily="18" charset="0"/>
                <a:cs typeface="Times New Roman" pitchFamily="18" charset="0"/>
              </a:rPr>
              <a:t>This is where Spring Cloud Netflix Eureka comes in. It acts as a service registry or a directory that keeps track of all your </a:t>
            </a:r>
            <a:r>
              <a:rPr lang="en-US" dirty="0" err="1">
                <a:latin typeface="Times New Roman" pitchFamily="18" charset="0"/>
                <a:cs typeface="Times New Roman" pitchFamily="18" charset="0"/>
              </a:rPr>
              <a:t>microservices</a:t>
            </a:r>
            <a:endParaRPr lang="en-US" dirty="0">
              <a:latin typeface="Times New Roman" pitchFamily="18" charset="0"/>
              <a:cs typeface="Times New Roman" pitchFamily="18" charset="0"/>
            </a:endParaRPr>
          </a:p>
          <a:p>
            <a:endParaRPr lang="en-US" dirty="0">
              <a:latin typeface="Times New Roman" pitchFamily="18" charset="0"/>
              <a:cs typeface="Times New Roman" pitchFamily="18" charset="0"/>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b="1" dirty="0">
                <a:latin typeface="Times New Roman" pitchFamily="18" charset="0"/>
                <a:cs typeface="Times New Roman" pitchFamily="18" charset="0"/>
              </a:rPr>
              <a:t>CUSTOMER:</a:t>
            </a:r>
          </a:p>
        </p:txBody>
      </p:sp>
      <p:pic>
        <p:nvPicPr>
          <p:cNvPr id="4" name="Content Placeholder 3" descr="A screenshot of a computer&#10;&#10;Description automatically generated"/>
          <p:cNvPicPr>
            <a:picLocks noGrp="1"/>
          </p:cNvPicPr>
          <p:nvPr>
            <p:ph idx="1"/>
          </p:nvPr>
        </p:nvPicPr>
        <p:blipFill>
          <a:blip r:embed="rId2" cstate="print"/>
          <a:stretch>
            <a:fillRect/>
          </a:stretch>
        </p:blipFill>
        <p:spPr>
          <a:xfrm>
            <a:off x="548922" y="1600200"/>
            <a:ext cx="8046156" cy="4525963"/>
          </a:xfrm>
          <a:prstGeom prst="rect">
            <a:avLst/>
          </a:prstGeom>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screenshot of a computer&#10;&#10;Description automatically generated"/>
          <p:cNvPicPr>
            <a:picLocks noGrp="1"/>
          </p:cNvPicPr>
          <p:nvPr>
            <p:ph idx="1"/>
          </p:nvPr>
        </p:nvPicPr>
        <p:blipFill>
          <a:blip r:embed="rId2" cstate="print"/>
          <a:stretch>
            <a:fillRect/>
          </a:stretch>
        </p:blipFill>
        <p:spPr>
          <a:xfrm>
            <a:off x="609600" y="914400"/>
            <a:ext cx="8046156" cy="4525963"/>
          </a:xfrm>
          <a:prstGeom prst="rect">
            <a:avLst/>
          </a:prstGeom>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screenshot of a computer&#10;&#10;Description automatically generated"/>
          <p:cNvPicPr>
            <a:picLocks noGrp="1"/>
          </p:cNvPicPr>
          <p:nvPr>
            <p:ph idx="1"/>
          </p:nvPr>
        </p:nvPicPr>
        <p:blipFill>
          <a:blip r:embed="rId2" cstate="print"/>
          <a:stretch>
            <a:fillRect/>
          </a:stretch>
        </p:blipFill>
        <p:spPr>
          <a:xfrm>
            <a:off x="533400" y="685800"/>
            <a:ext cx="8046156" cy="4525963"/>
          </a:xfrm>
          <a:prstGeom prst="rect">
            <a:avLst/>
          </a:prstGeom>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screenshot of a computer&#10;&#10;Description automatically generated"/>
          <p:cNvPicPr>
            <a:picLocks noGrp="1"/>
          </p:cNvPicPr>
          <p:nvPr>
            <p:ph idx="1"/>
          </p:nvPr>
        </p:nvPicPr>
        <p:blipFill>
          <a:blip r:embed="rId2" cstate="print"/>
          <a:stretch>
            <a:fillRect/>
          </a:stretch>
        </p:blipFill>
        <p:spPr>
          <a:xfrm>
            <a:off x="609600" y="914400"/>
            <a:ext cx="8046156" cy="4525963"/>
          </a:xfrm>
          <a:prstGeom prst="rect">
            <a:avLst/>
          </a:prstGeom>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b="1" dirty="0">
                <a:latin typeface="Times New Roman" pitchFamily="18" charset="0"/>
                <a:cs typeface="Times New Roman" pitchFamily="18" charset="0"/>
              </a:rPr>
              <a:t>THANK YOU!</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1112838"/>
          </a:xfrm>
        </p:spPr>
        <p:txBody>
          <a:bodyPr/>
          <a:lstStyle/>
          <a:p>
            <a:r>
              <a:rPr lang="en" b="1" u="sng" dirty="0">
                <a:latin typeface="Times New Roman" pitchFamily="18" charset="0"/>
                <a:cs typeface="Times New Roman" pitchFamily="18" charset="0"/>
              </a:rPr>
              <a:t>Feign Client:</a:t>
            </a:r>
            <a:endParaRPr lang="en-US" b="1" u="sng" dirty="0">
              <a:latin typeface="Times New Roman" pitchFamily="18" charset="0"/>
              <a:cs typeface="Times New Roman" pitchFamily="18" charset="0"/>
            </a:endParaRPr>
          </a:p>
        </p:txBody>
      </p:sp>
      <p:sp>
        <p:nvSpPr>
          <p:cNvPr id="3" name="Content Placeholder 2"/>
          <p:cNvSpPr>
            <a:spLocks noGrp="1"/>
          </p:cNvSpPr>
          <p:nvPr>
            <p:ph idx="1"/>
          </p:nvPr>
        </p:nvSpPr>
        <p:spPr/>
        <p:txBody>
          <a:bodyPr>
            <a:normAutofit fontScale="85000" lnSpcReduction="10000"/>
          </a:bodyPr>
          <a:lstStyle/>
          <a:p>
            <a:pPr marL="285750" indent="-285750"/>
            <a:r>
              <a:rPr lang="en-US" dirty="0">
                <a:latin typeface="Times New Roman" pitchFamily="18" charset="0"/>
                <a:cs typeface="Times New Roman" pitchFamily="18" charset="0"/>
              </a:rPr>
              <a:t>Imagine you have a </a:t>
            </a:r>
            <a:r>
              <a:rPr lang="en-US" dirty="0" err="1">
                <a:latin typeface="Times New Roman" pitchFamily="18" charset="0"/>
                <a:cs typeface="Times New Roman" pitchFamily="18" charset="0"/>
              </a:rPr>
              <a:t>microservices</a:t>
            </a:r>
            <a:r>
              <a:rPr lang="en-US" dirty="0">
                <a:latin typeface="Times New Roman" pitchFamily="18" charset="0"/>
                <a:cs typeface="Times New Roman" pitchFamily="18" charset="0"/>
              </a:rPr>
              <a:t>-based application, and different </a:t>
            </a:r>
            <a:r>
              <a:rPr lang="en-US" dirty="0" err="1">
                <a:latin typeface="Times New Roman" pitchFamily="18" charset="0"/>
                <a:cs typeface="Times New Roman" pitchFamily="18" charset="0"/>
              </a:rPr>
              <a:t>microservices</a:t>
            </a:r>
            <a:r>
              <a:rPr lang="en-US" dirty="0">
                <a:latin typeface="Times New Roman" pitchFamily="18" charset="0"/>
                <a:cs typeface="Times New Roman" pitchFamily="18" charset="0"/>
              </a:rPr>
              <a:t> need to communicate with each other over HTTP to exchange data or perform actions. Manually writing the code to make these HTTP requests can be repetitive and error-prone, especially when you have multiple services to interact with.</a:t>
            </a:r>
          </a:p>
          <a:p>
            <a:pPr marL="285750" indent="-285750"/>
            <a:endParaRPr lang="en-US" dirty="0">
              <a:latin typeface="Times New Roman" pitchFamily="18" charset="0"/>
              <a:cs typeface="Times New Roman" pitchFamily="18" charset="0"/>
            </a:endParaRPr>
          </a:p>
          <a:p>
            <a:pPr marL="285750" indent="-285750"/>
            <a:r>
              <a:rPr lang="en-US" dirty="0">
                <a:latin typeface="Times New Roman" pitchFamily="18" charset="0"/>
                <a:cs typeface="Times New Roman" pitchFamily="18" charset="0"/>
              </a:rPr>
              <a:t>This is where Feign Client comes in. It simplifies the process of making HTTP requests to other services by providing a more intuitive and declarative (annotations) way to define and call </a:t>
            </a:r>
            <a:r>
              <a:rPr lang="en-US" dirty="0" err="1">
                <a:latin typeface="Times New Roman" pitchFamily="18" charset="0"/>
                <a:cs typeface="Times New Roman" pitchFamily="18" charset="0"/>
              </a:rPr>
              <a:t>RESTful</a:t>
            </a:r>
            <a:r>
              <a:rPr lang="en-US" dirty="0">
                <a:latin typeface="Times New Roman" pitchFamily="18" charset="0"/>
                <a:cs typeface="Times New Roman" pitchFamily="18" charset="0"/>
              </a:rPr>
              <a:t> APIs</a:t>
            </a:r>
          </a:p>
          <a:p>
            <a:endParaRPr lang="en-US" dirty="0">
              <a:latin typeface="Times New Roman" pitchFamily="18" charset="0"/>
              <a:cs typeface="Times New Roman" pitchFamily="18"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u="sng" dirty="0">
                <a:latin typeface="Times New Roman" pitchFamily="18" charset="0"/>
                <a:cs typeface="Times New Roman" pitchFamily="18" charset="0"/>
              </a:rPr>
              <a:t>Resilience4j: </a:t>
            </a:r>
          </a:p>
        </p:txBody>
      </p:sp>
      <p:sp>
        <p:nvSpPr>
          <p:cNvPr id="3" name="Content Placeholder 2"/>
          <p:cNvSpPr>
            <a:spLocks noGrp="1"/>
          </p:cNvSpPr>
          <p:nvPr>
            <p:ph idx="1"/>
          </p:nvPr>
        </p:nvSpPr>
        <p:spPr/>
        <p:txBody>
          <a:bodyPr>
            <a:normAutofit fontScale="85000" lnSpcReduction="20000"/>
          </a:bodyPr>
          <a:lstStyle/>
          <a:p>
            <a:pPr marL="285750" indent="-285750"/>
            <a:r>
              <a:rPr lang="en-US" dirty="0">
                <a:latin typeface="Times New Roman" pitchFamily="18" charset="0"/>
                <a:cs typeface="Times New Roman" pitchFamily="18" charset="0"/>
              </a:rPr>
              <a:t>Imagine you have a </a:t>
            </a:r>
            <a:r>
              <a:rPr lang="en-US" dirty="0" err="1">
                <a:latin typeface="Times New Roman" pitchFamily="18" charset="0"/>
                <a:cs typeface="Times New Roman" pitchFamily="18" charset="0"/>
              </a:rPr>
              <a:t>microservices</a:t>
            </a:r>
            <a:r>
              <a:rPr lang="en-US" dirty="0">
                <a:latin typeface="Times New Roman" pitchFamily="18" charset="0"/>
                <a:cs typeface="Times New Roman" pitchFamily="18" charset="0"/>
              </a:rPr>
              <a:t>-based application where different services interact with each other and external services over the network. In such a complex and dynamic environment, failures, such as network issues or service unavailability, can happen unexpectedly. Ensuring that your application continues to function despite these failures is crucial.</a:t>
            </a:r>
          </a:p>
          <a:p>
            <a:pPr marL="285750" indent="-285750"/>
            <a:endParaRPr lang="en-US" dirty="0">
              <a:latin typeface="Times New Roman" pitchFamily="18" charset="0"/>
              <a:cs typeface="Times New Roman" pitchFamily="18" charset="0"/>
            </a:endParaRPr>
          </a:p>
          <a:p>
            <a:pPr marL="285750" indent="-285750"/>
            <a:r>
              <a:rPr lang="en-US" dirty="0">
                <a:latin typeface="Times New Roman" pitchFamily="18" charset="0"/>
                <a:cs typeface="Times New Roman" pitchFamily="18" charset="0"/>
              </a:rPr>
              <a:t>This is where Resilience4j comes in. It provides a toolkit for building resilient applications by helping you manage and control the interactions between your services</a:t>
            </a:r>
          </a:p>
          <a:p>
            <a:endParaRPr lang="en-US" dirty="0">
              <a:latin typeface="Times New Roman" pitchFamily="18" charset="0"/>
              <a:cs typeface="Times New Roman" pitchFamily="18"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u="sng" dirty="0">
                <a:latin typeface="Times New Roman" pitchFamily="18" charset="0"/>
                <a:cs typeface="Times New Roman" pitchFamily="18" charset="0"/>
              </a:rPr>
              <a:t>Sleuth &amp; </a:t>
            </a:r>
            <a:r>
              <a:rPr lang="en-US" b="1" u="sng" dirty="0" err="1">
                <a:latin typeface="Times New Roman" pitchFamily="18" charset="0"/>
                <a:cs typeface="Times New Roman" pitchFamily="18" charset="0"/>
              </a:rPr>
              <a:t>Zipkin</a:t>
            </a:r>
            <a:r>
              <a:rPr lang="en-US" b="1" u="sng" dirty="0">
                <a:latin typeface="Times New Roman" pitchFamily="18" charset="0"/>
                <a:cs typeface="Times New Roman" pitchFamily="18" charset="0"/>
              </a:rPr>
              <a:t>:</a:t>
            </a:r>
          </a:p>
        </p:txBody>
      </p:sp>
      <p:sp>
        <p:nvSpPr>
          <p:cNvPr id="3" name="Content Placeholder 2"/>
          <p:cNvSpPr>
            <a:spLocks noGrp="1"/>
          </p:cNvSpPr>
          <p:nvPr>
            <p:ph idx="1"/>
          </p:nvPr>
        </p:nvSpPr>
        <p:spPr/>
        <p:txBody>
          <a:bodyPr>
            <a:normAutofit fontScale="85000" lnSpcReduction="20000"/>
          </a:bodyPr>
          <a:lstStyle/>
          <a:p>
            <a:pPr marL="285750" indent="-285750"/>
            <a:r>
              <a:rPr lang="en-US" dirty="0">
                <a:latin typeface="Times New Roman" pitchFamily="18" charset="0"/>
                <a:cs typeface="Times New Roman" pitchFamily="18" charset="0"/>
              </a:rPr>
              <a:t>Imagine you have a complex </a:t>
            </a:r>
            <a:r>
              <a:rPr lang="en-US" dirty="0" err="1">
                <a:latin typeface="Times New Roman" pitchFamily="18" charset="0"/>
                <a:cs typeface="Times New Roman" pitchFamily="18" charset="0"/>
              </a:rPr>
              <a:t>microservices</a:t>
            </a:r>
            <a:r>
              <a:rPr lang="en-US" dirty="0">
                <a:latin typeface="Times New Roman" pitchFamily="18" charset="0"/>
                <a:cs typeface="Times New Roman" pitchFamily="18" charset="0"/>
              </a:rPr>
              <a:t> architecture with multiple services that communicate with each other to fulfill user requests. When a user interacts with your application, their request may bounce between several </a:t>
            </a:r>
            <a:r>
              <a:rPr lang="en-US" dirty="0" err="1">
                <a:latin typeface="Times New Roman" pitchFamily="18" charset="0"/>
                <a:cs typeface="Times New Roman" pitchFamily="18" charset="0"/>
              </a:rPr>
              <a:t>microservices</a:t>
            </a:r>
            <a:r>
              <a:rPr lang="en-US" dirty="0">
                <a:latin typeface="Times New Roman" pitchFamily="18" charset="0"/>
                <a:cs typeface="Times New Roman" pitchFamily="18" charset="0"/>
              </a:rPr>
              <a:t> before returning a response. If something goes wrong, such as slow response times or errors, it can be challenging to identify where the problem originated.</a:t>
            </a:r>
          </a:p>
          <a:p>
            <a:pPr marL="285750" indent="-285750"/>
            <a:endParaRPr lang="en-US" dirty="0">
              <a:latin typeface="Times New Roman" pitchFamily="18" charset="0"/>
              <a:cs typeface="Times New Roman" pitchFamily="18" charset="0"/>
            </a:endParaRPr>
          </a:p>
          <a:p>
            <a:pPr marL="285750" indent="-285750"/>
            <a:r>
              <a:rPr lang="en-US" dirty="0">
                <a:latin typeface="Times New Roman" pitchFamily="18" charset="0"/>
                <a:cs typeface="Times New Roman" pitchFamily="18" charset="0"/>
              </a:rPr>
              <a:t>This is where Sleuth and </a:t>
            </a:r>
            <a:r>
              <a:rPr lang="en-US" dirty="0" err="1">
                <a:latin typeface="Times New Roman" pitchFamily="18" charset="0"/>
                <a:cs typeface="Times New Roman" pitchFamily="18" charset="0"/>
              </a:rPr>
              <a:t>Zipkin</a:t>
            </a:r>
            <a:r>
              <a:rPr lang="en-US" dirty="0">
                <a:latin typeface="Times New Roman" pitchFamily="18" charset="0"/>
                <a:cs typeface="Times New Roman" pitchFamily="18" charset="0"/>
              </a:rPr>
              <a:t> come to the rescue</a:t>
            </a:r>
            <a:br>
              <a:rPr lang="en-US" dirty="0">
                <a:latin typeface="Times New Roman" pitchFamily="18" charset="0"/>
                <a:cs typeface="Times New Roman" pitchFamily="18" charset="0"/>
              </a:rPr>
            </a:br>
            <a:r>
              <a:rPr lang="en-US" b="1" dirty="0">
                <a:latin typeface="Times New Roman" pitchFamily="18" charset="0"/>
                <a:cs typeface="Times New Roman" pitchFamily="18" charset="0"/>
              </a:rPr>
              <a:t>Sleuth (Distributed Tracing)</a:t>
            </a:r>
            <a:br>
              <a:rPr lang="en-US" b="1" dirty="0">
                <a:latin typeface="Times New Roman" pitchFamily="18" charset="0"/>
                <a:cs typeface="Times New Roman" pitchFamily="18" charset="0"/>
              </a:rPr>
            </a:br>
            <a:r>
              <a:rPr lang="en-US" b="1" dirty="0" err="1">
                <a:latin typeface="Times New Roman" pitchFamily="18" charset="0"/>
                <a:cs typeface="Times New Roman" pitchFamily="18" charset="0"/>
              </a:rPr>
              <a:t>Zipkin</a:t>
            </a:r>
            <a:r>
              <a:rPr lang="en-US" b="1" dirty="0">
                <a:latin typeface="Times New Roman" pitchFamily="18" charset="0"/>
                <a:cs typeface="Times New Roman" pitchFamily="18" charset="0"/>
              </a:rPr>
              <a:t> (Distributed Tracing Server)</a:t>
            </a:r>
          </a:p>
          <a:p>
            <a:endParaRPr lang="en-US" dirty="0">
              <a:latin typeface="Times New Roman" pitchFamily="18" charset="0"/>
              <a:cs typeface="Times New Roman" pitchFamily="18" charset="0"/>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435</TotalTime>
  <Words>723</Words>
  <Application>Microsoft Office PowerPoint</Application>
  <PresentationFormat>On-screen Show (4:3)</PresentationFormat>
  <Paragraphs>85</Paragraphs>
  <Slides>64</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64</vt:i4>
      </vt:variant>
    </vt:vector>
  </HeadingPairs>
  <TitlesOfParts>
    <vt:vector size="68" baseType="lpstr">
      <vt:lpstr>Arial</vt:lpstr>
      <vt:lpstr>Calibri</vt:lpstr>
      <vt:lpstr>Times New Roman</vt:lpstr>
      <vt:lpstr>Office Theme</vt:lpstr>
      <vt:lpstr>ONLINE MOVIE TICKET BOOKING SYSTEM</vt:lpstr>
      <vt:lpstr>TABLE OF CONTENTS</vt:lpstr>
      <vt:lpstr>TOOLS REQUIRED</vt:lpstr>
      <vt:lpstr>INTRODUCTION</vt:lpstr>
      <vt:lpstr>Spring Cloud Config Server:</vt:lpstr>
      <vt:lpstr>Eureka Server:</vt:lpstr>
      <vt:lpstr>Feign Client:</vt:lpstr>
      <vt:lpstr>Resilience4j: </vt:lpstr>
      <vt:lpstr>Sleuth &amp; Zipkin:</vt:lpstr>
      <vt:lpstr>DB SCHEMA</vt:lpstr>
      <vt:lpstr>PowerPoint Presentation</vt:lpstr>
      <vt:lpstr>OUTPUT SCREENSHOTS</vt:lpstr>
      <vt:lpstr>CONFIG SERVER FOR LOGIN SERVICE:</vt:lpstr>
      <vt:lpstr>DEV PROFILE FOR LOGIN SERVICE:</vt:lpstr>
      <vt:lpstr>PROD PROFILE FOR LOGIN SERVICE:</vt:lpstr>
      <vt:lpstr>ACTUATOR   ENV:</vt:lpstr>
      <vt:lpstr>EUREKA FOR ALL SERVICES:</vt:lpstr>
      <vt:lpstr>FEIGN FOR LOGIN SERVICE:</vt:lpstr>
      <vt:lpstr>RESILIENCE FOR LOGIN SERVICE:</vt:lpstr>
      <vt:lpstr>MOVIE SERVICE – MAIN APPLICATION:</vt:lpstr>
      <vt:lpstr>PowerPoint Presentation</vt:lpstr>
      <vt:lpstr>PowerPoint Presentation</vt:lpstr>
      <vt:lpstr>PowerPoint Presentation</vt:lpstr>
      <vt:lpstr>PROD PROFILE FOR MOVIE SERVICE:</vt:lpstr>
      <vt:lpstr>FEIGN FOR MOVIE SERVICE:</vt:lpstr>
      <vt:lpstr>PowerPoint Presentation</vt:lpstr>
      <vt:lpstr>RESILIENCE FOR MOVIE SERVICE:</vt:lpstr>
      <vt:lpstr>CART SERVICE – MAIN APPLICATION:</vt:lpstr>
      <vt:lpstr>PROD PROFILE FOR CART SERVICE:</vt:lpstr>
      <vt:lpstr>FEIGN FOR CART SERVICE:</vt:lpstr>
      <vt:lpstr>RESILIENCE FOR CART SERVICE:</vt:lpstr>
      <vt:lpstr>ORDERED SERVICE – MAIN APPLICATION:</vt:lpstr>
      <vt:lpstr>PowerPoint Presentation</vt:lpstr>
      <vt:lpstr>PROD PROFILE FOR ORDERED SERVICE:</vt:lpstr>
      <vt:lpstr>FEIGN FOR ORDERED SERVICE:</vt:lpstr>
      <vt:lpstr>RESILIENCE FOR ORDERED SERVICE:</vt:lpstr>
      <vt:lpstr>CUSTOMER SERVICE – MAIN APPLICATION:</vt:lpstr>
      <vt:lpstr>PowerPoint Presentation</vt:lpstr>
      <vt:lpstr>PROD PROFILE FOR CUSTOMER SERVICE:</vt:lpstr>
      <vt:lpstr>FEIGN FOR CUSTOMER SERVICE:</vt:lpstr>
      <vt:lpstr>RESILIENCE FOR CUSTOMER SERVICE:</vt:lpstr>
      <vt:lpstr>CIRCUIT BREAKER EVENTS:</vt:lpstr>
      <vt:lpstr>CIRCUIT BREAKERS:</vt:lpstr>
      <vt:lpstr>ACTUATOR:</vt:lpstr>
      <vt:lpstr>RETRIES:</vt:lpstr>
      <vt:lpstr>RETRY EVENTS:</vt:lpstr>
      <vt:lpstr>ZIPKIN:</vt:lpstr>
      <vt:lpstr>PowerPoint Presentation</vt:lpstr>
      <vt:lpstr>POSTMAN OUTPUTS:</vt:lpstr>
      <vt:lpstr>PowerPoint Presentation</vt:lpstr>
      <vt:lpstr>PowerPoint Presentation</vt:lpstr>
      <vt:lpstr>PowerPoint Presentation</vt:lpstr>
      <vt:lpstr>MOVIE:</vt:lpstr>
      <vt:lpstr>PowerPoint Presentation</vt:lpstr>
      <vt:lpstr>PowerPoint Presentation</vt:lpstr>
      <vt:lpstr>CART:</vt:lpstr>
      <vt:lpstr>PowerPoint Presentation</vt:lpstr>
      <vt:lpstr>ORDERED:</vt:lpstr>
      <vt:lpstr>PowerPoint Presentation</vt:lpstr>
      <vt:lpstr>CUSTOMER:</vt:lpstr>
      <vt:lpstr>PowerPoint Presentation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ONLINE MOVIE TICKET BOOKING SYSTEM</dc:title>
  <dc:creator>admin</dc:creator>
  <cp:lastModifiedBy>Sanamreddy Sai Venkata Reddy</cp:lastModifiedBy>
  <cp:revision>42</cp:revision>
  <dcterms:created xsi:type="dcterms:W3CDTF">2023-09-08T06:39:34Z</dcterms:created>
  <dcterms:modified xsi:type="dcterms:W3CDTF">2023-12-30T17:06:20Z</dcterms:modified>
</cp:coreProperties>
</file>